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1116" y="4408754"/>
            <a:ext cx="7541767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9787" y="1164618"/>
            <a:ext cx="7539355" cy="4199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4985"/>
            <a:ext cx="2317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8051" y="1126693"/>
            <a:ext cx="58604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15" dirty="0">
                <a:latin typeface="Calibri"/>
                <a:cs typeface="Calibri"/>
              </a:rPr>
              <a:t>Средба</a:t>
            </a:r>
            <a:r>
              <a:rPr sz="3200" b="0" dirty="0">
                <a:latin typeface="Calibri"/>
                <a:cs typeface="Calibri"/>
              </a:rPr>
              <a:t> со</a:t>
            </a:r>
            <a:r>
              <a:rPr sz="3200" b="0" spc="-2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граѓански</a:t>
            </a:r>
            <a:r>
              <a:rPr sz="3200" b="0" spc="-5" dirty="0">
                <a:latin typeface="Calibri"/>
                <a:cs typeface="Calibri"/>
              </a:rPr>
              <a:t> организации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45819" y="2041651"/>
            <a:ext cx="6522084" cy="2592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Даночен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третман</a:t>
            </a:r>
            <a:r>
              <a:rPr sz="3200" b="1" spc="-5" dirty="0">
                <a:latin typeface="Calibri"/>
                <a:cs typeface="Calibri"/>
              </a:rPr>
              <a:t> на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55" dirty="0">
                <a:latin typeface="Calibri"/>
                <a:cs typeface="Calibri"/>
              </a:rPr>
              <a:t>ГО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2800" b="1" i="1" spc="-5" dirty="0">
                <a:latin typeface="Calibri"/>
                <a:cs typeface="Calibri"/>
              </a:rPr>
              <a:t>споредбени</a:t>
            </a:r>
            <a:r>
              <a:rPr sz="2800" b="1" i="1" spc="1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искуства</a:t>
            </a:r>
            <a:r>
              <a:rPr sz="2800" b="1" i="1" spc="-5" dirty="0">
                <a:latin typeface="Calibri"/>
                <a:cs typeface="Calibri"/>
              </a:rPr>
              <a:t> и</a:t>
            </a:r>
            <a:r>
              <a:rPr sz="2800" b="1" i="1" spc="-1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локални</a:t>
            </a:r>
            <a:r>
              <a:rPr sz="2800" b="1" i="1" spc="-5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потреби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Никица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Кусиникова</a:t>
            </a:r>
            <a:endParaRPr sz="28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30"/>
              </a:spcBef>
            </a:pPr>
            <a:r>
              <a:rPr sz="2400" dirty="0">
                <a:latin typeface="Calibri"/>
                <a:cs typeface="Calibri"/>
              </a:rPr>
              <a:t>28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февруари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2023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51459" y="5748527"/>
            <a:ext cx="8641080" cy="1109980"/>
            <a:chOff x="251459" y="5748527"/>
            <a:chExt cx="8641080" cy="11099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" y="5748527"/>
              <a:ext cx="8641080" cy="11094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2671" y="5876544"/>
              <a:ext cx="1007363" cy="731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597535"/>
            <a:ext cx="26365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Исти,</a:t>
            </a:r>
            <a:r>
              <a:rPr sz="2800" spc="-2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а</a:t>
            </a:r>
            <a:r>
              <a:rPr sz="2800" spc="-10" dirty="0">
                <a:solidFill>
                  <a:srgbClr val="C00000"/>
                </a:solidFill>
              </a:rPr>
              <a:t> различни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8321" y="1322762"/>
            <a:ext cx="7507605" cy="402209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000" spc="-5" dirty="0">
                <a:latin typeface="Calibri"/>
                <a:cs typeface="Calibri"/>
              </a:rPr>
              <a:t>Зошто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посебен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даночен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третман?</a:t>
            </a:r>
            <a:endParaRPr sz="2000">
              <a:latin typeface="Calibri"/>
              <a:cs typeface="Calibri"/>
            </a:endParaRPr>
          </a:p>
          <a:p>
            <a:pPr marL="698500" indent="-229235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0" dirty="0">
                <a:latin typeface="Calibri"/>
                <a:cs typeface="Calibri"/>
              </a:rPr>
              <a:t>Динамично</a:t>
            </a:r>
            <a:r>
              <a:rPr sz="1600" spc="-5" dirty="0">
                <a:latin typeface="Calibri"/>
                <a:cs typeface="Calibri"/>
              </a:rPr>
              <a:t> 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одржливо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граѓанско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општество</a:t>
            </a:r>
            <a:endParaRPr sz="1600">
              <a:latin typeface="Calibri"/>
              <a:cs typeface="Calibri"/>
            </a:endParaRPr>
          </a:p>
          <a:p>
            <a:pPr marL="698500" marR="5080" indent="-228600">
              <a:lnSpc>
                <a:spcPct val="100000"/>
              </a:lnSpc>
              <a:spcBef>
                <a:spcPts val="390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0" dirty="0">
                <a:latin typeface="Calibri"/>
                <a:cs typeface="Calibri"/>
              </a:rPr>
              <a:t>Независност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непрофитен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карактер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континуиран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предизвик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обезбеди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финансиска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одржливост</a:t>
            </a:r>
            <a:endParaRPr sz="1600">
              <a:latin typeface="Calibri"/>
              <a:cs typeface="Calibri"/>
            </a:endParaRPr>
          </a:p>
          <a:p>
            <a:pPr marL="698500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0" dirty="0">
                <a:latin typeface="Calibri"/>
                <a:cs typeface="Calibri"/>
              </a:rPr>
              <a:t>Специфични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карактеристики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 </a:t>
            </a:r>
            <a:r>
              <a:rPr sz="1600" spc="-20" dirty="0">
                <a:latin typeface="Calibri"/>
                <a:cs typeface="Calibri"/>
              </a:rPr>
              <a:t>улога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Поволна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фискална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даночна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рамка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5" dirty="0">
                <a:latin typeface="Calibri"/>
                <a:cs typeface="Calibri"/>
              </a:rPr>
              <a:t>клучни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одржливоста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60" dirty="0">
                <a:latin typeface="Calibri"/>
                <a:cs typeface="Calibri"/>
              </a:rPr>
              <a:t>ГО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Карактеристики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даночниот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третман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Европската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унија:</a:t>
            </a:r>
            <a:endParaRPr sz="20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0" dirty="0">
                <a:latin typeface="Calibri"/>
                <a:cs typeface="Calibri"/>
              </a:rPr>
              <a:t>Сличен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даночен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принцип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пристапи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различните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ЕУ</a:t>
            </a:r>
            <a:endParaRPr sz="16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5" dirty="0">
                <a:latin typeface="Calibri"/>
                <a:cs typeface="Calibri"/>
              </a:rPr>
              <a:t>Многу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разновидни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конкретни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даночни</a:t>
            </a:r>
            <a:r>
              <a:rPr sz="1600" spc="-5" dirty="0">
                <a:latin typeface="Calibri"/>
                <a:cs typeface="Calibri"/>
              </a:rPr>
              <a:t> решенија</a:t>
            </a:r>
            <a:endParaRPr sz="16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5" dirty="0">
                <a:latin typeface="Calibri"/>
                <a:cs typeface="Calibri"/>
              </a:rPr>
              <a:t>Зависи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постоечкиот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правен 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даночен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систем</a:t>
            </a:r>
            <a:endParaRPr sz="16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0" dirty="0">
                <a:latin typeface="Calibri"/>
                <a:cs typeface="Calibri"/>
              </a:rPr>
              <a:t>Различни</a:t>
            </a:r>
            <a:r>
              <a:rPr sz="1600" spc="-5" dirty="0">
                <a:latin typeface="Calibri"/>
                <a:cs typeface="Calibri"/>
              </a:rPr>
              <a:t> правци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традиции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развој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ГО,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различни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форми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ГО</a:t>
            </a:r>
            <a:endParaRPr sz="16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0" dirty="0">
                <a:latin typeface="Calibri"/>
                <a:cs typeface="Calibri"/>
              </a:rPr>
              <a:t>Различни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филантропски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традиции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D9D349E3-FAD1-114E-6B2F-016DED3416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8166" y="597535"/>
            <a:ext cx="68865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Клучни</a:t>
            </a:r>
            <a:r>
              <a:rPr sz="2800" spc="1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аспекти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во даночниот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третман</a:t>
            </a:r>
            <a:r>
              <a:rPr sz="2800" spc="1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на</a:t>
            </a:r>
            <a:r>
              <a:rPr sz="2800" spc="-10" dirty="0">
                <a:solidFill>
                  <a:srgbClr val="C00000"/>
                </a:solidFill>
              </a:rPr>
              <a:t> </a:t>
            </a:r>
            <a:r>
              <a:rPr sz="2800" spc="-45" dirty="0">
                <a:solidFill>
                  <a:srgbClr val="C00000"/>
                </a:solidFill>
              </a:rPr>
              <a:t>ГО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645107"/>
            <a:ext cx="7553959" cy="3745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Баланс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помеѓу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оданочувањето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профитните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субјекти,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хибридните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форми,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заштита </a:t>
            </a:r>
            <a:r>
              <a:rPr sz="2000" spc="-5" dirty="0">
                <a:latin typeface="Calibri"/>
                <a:cs typeface="Calibri"/>
              </a:rPr>
              <a:t>на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конкуренцијата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 државниот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буџет</a:t>
            </a:r>
            <a:endParaRPr sz="2000">
              <a:latin typeface="Calibri"/>
              <a:cs typeface="Calibri"/>
            </a:endParaRPr>
          </a:p>
          <a:p>
            <a:pPr marL="299085" marR="50673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30" dirty="0">
                <a:latin typeface="Calibri"/>
                <a:cs typeface="Calibri"/>
              </a:rPr>
              <a:t>ГО </a:t>
            </a:r>
            <a:r>
              <a:rPr sz="2000" spc="-5" dirty="0">
                <a:latin typeface="Calibri"/>
                <a:cs typeface="Calibri"/>
              </a:rPr>
              <a:t>придонесуваат </a:t>
            </a:r>
            <a:r>
              <a:rPr sz="2000" dirty="0">
                <a:latin typeface="Calibri"/>
                <a:cs typeface="Calibri"/>
              </a:rPr>
              <a:t>и </a:t>
            </a:r>
            <a:r>
              <a:rPr sz="2000" spc="-10" dirty="0">
                <a:latin typeface="Calibri"/>
                <a:cs typeface="Calibri"/>
              </a:rPr>
              <a:t>му </a:t>
            </a:r>
            <a:r>
              <a:rPr sz="2000" spc="-5" dirty="0">
                <a:latin typeface="Calibri"/>
                <a:cs typeface="Calibri"/>
              </a:rPr>
              <a:t>служат </a:t>
            </a:r>
            <a:r>
              <a:rPr sz="2000" dirty="0">
                <a:latin typeface="Calibri"/>
                <a:cs typeface="Calibri"/>
              </a:rPr>
              <a:t>на </a:t>
            </a:r>
            <a:r>
              <a:rPr sz="2000" spc="-5" dirty="0">
                <a:latin typeface="Calibri"/>
                <a:cs typeface="Calibri"/>
              </a:rPr>
              <a:t>поширокиот јавен интерес </a:t>
            </a:r>
            <a:r>
              <a:rPr sz="2000" dirty="0">
                <a:latin typeface="Calibri"/>
                <a:cs typeface="Calibri"/>
              </a:rPr>
              <a:t>и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добро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клучен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аргумент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даночните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бенефиции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Сите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регистрирани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од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јавен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интерес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Статус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од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јавен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интерес:</a:t>
            </a:r>
            <a:r>
              <a:rPr sz="2000" dirty="0">
                <a:latin typeface="Calibri"/>
                <a:cs typeface="Calibri"/>
              </a:rPr>
              <a:t> поширок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потесен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опфат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Цел </a:t>
            </a:r>
            <a:r>
              <a:rPr sz="2000" spc="-35" dirty="0">
                <a:latin typeface="Calibri"/>
                <a:cs typeface="Calibri"/>
              </a:rPr>
              <a:t>од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јавен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интерес: општо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дефиниран</a:t>
            </a:r>
            <a:r>
              <a:rPr sz="2000" dirty="0">
                <a:latin typeface="Calibri"/>
                <a:cs typeface="Calibri"/>
              </a:rPr>
              <a:t> или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ограничен </a:t>
            </a:r>
            <a:r>
              <a:rPr sz="2000" dirty="0">
                <a:latin typeface="Calibri"/>
                <a:cs typeface="Calibri"/>
              </a:rPr>
              <a:t>на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конкретни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области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Фондации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само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јавен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интерес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или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 приватен</a:t>
            </a:r>
            <a:endParaRPr sz="2000">
              <a:latin typeface="Calibri"/>
              <a:cs typeface="Calibri"/>
            </a:endParaRPr>
          </a:p>
          <a:p>
            <a:pPr marL="299085" marR="59309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Можен </a:t>
            </a:r>
            <a:r>
              <a:rPr sz="2000" spc="-5" dirty="0">
                <a:latin typeface="Calibri"/>
                <a:cs typeface="Calibri"/>
              </a:rPr>
              <a:t>различен третман </a:t>
            </a:r>
            <a:r>
              <a:rPr sz="2000" dirty="0">
                <a:latin typeface="Calibri"/>
                <a:cs typeface="Calibri"/>
              </a:rPr>
              <a:t>на </a:t>
            </a:r>
            <a:r>
              <a:rPr sz="2000" spc="-5" dirty="0">
                <a:latin typeface="Calibri"/>
                <a:cs typeface="Calibri"/>
              </a:rPr>
              <a:t>здруженијата </a:t>
            </a:r>
            <a:r>
              <a:rPr sz="2000" spc="-35" dirty="0">
                <a:latin typeface="Calibri"/>
                <a:cs typeface="Calibri"/>
              </a:rPr>
              <a:t>од </a:t>
            </a:r>
            <a:r>
              <a:rPr sz="2000" spc="-5" dirty="0">
                <a:latin typeface="Calibri"/>
                <a:cs typeface="Calibri"/>
              </a:rPr>
              <a:t>фондациите </a:t>
            </a:r>
            <a:r>
              <a:rPr sz="2000" dirty="0">
                <a:latin typeface="Calibri"/>
                <a:cs typeface="Calibri"/>
              </a:rPr>
              <a:t>во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зависност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од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регулативата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058A0B5A-42E3-D2A2-01C6-6FD609CD445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ОДАНОЧУВАЊЕ </a:t>
            </a:r>
            <a:r>
              <a:rPr spc="-5" dirty="0"/>
              <a:t>НА </a:t>
            </a:r>
            <a:r>
              <a:rPr spc="-30" dirty="0"/>
              <a:t>ПРИХОДИТЕ </a:t>
            </a:r>
            <a:r>
              <a:rPr spc="-890" dirty="0"/>
              <a:t> </a:t>
            </a:r>
            <a:r>
              <a:rPr spc="-5" dirty="0"/>
              <a:t>НА </a:t>
            </a:r>
            <a:r>
              <a:rPr spc="-60" dirty="0"/>
              <a:t>ГО</a:t>
            </a:r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7D793120-C577-FF20-5EAE-B2300CB3E54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91945249-FACF-4ADC-1D2D-D26C7FB66E7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C00000"/>
                </a:solidFill>
              </a:rPr>
              <a:t>Споредбени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искуства</a:t>
            </a:r>
            <a:r>
              <a:rPr sz="2800" spc="15" dirty="0">
                <a:solidFill>
                  <a:srgbClr val="C00000"/>
                </a:solidFill>
              </a:rPr>
              <a:t> </a:t>
            </a:r>
            <a:r>
              <a:rPr sz="2800" spc="-40" dirty="0">
                <a:solidFill>
                  <a:srgbClr val="C00000"/>
                </a:solidFill>
              </a:rPr>
              <a:t>од</a:t>
            </a:r>
            <a:r>
              <a:rPr sz="2800" spc="-1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ЕУ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и </a:t>
            </a:r>
            <a:r>
              <a:rPr sz="2800" spc="-10" dirty="0">
                <a:solidFill>
                  <a:srgbClr val="C00000"/>
                </a:solidFill>
              </a:rPr>
              <a:t>Западен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Балкан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645107"/>
            <a:ext cx="7586980" cy="295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Членарини,</a:t>
            </a:r>
            <a:r>
              <a:rPr sz="2000" spc="-5" dirty="0">
                <a:latin typeface="Calibri"/>
                <a:cs typeface="Calibri"/>
              </a:rPr>
              <a:t> донации,</a:t>
            </a:r>
            <a:r>
              <a:rPr sz="2000" spc="-10" dirty="0">
                <a:latin typeface="Calibri"/>
                <a:cs typeface="Calibri"/>
              </a:rPr>
              <a:t> подароци,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грантови,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приходи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од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инвестиции</a:t>
            </a:r>
            <a:endParaRPr sz="2000">
              <a:latin typeface="Calibri"/>
              <a:cs typeface="Calibri"/>
            </a:endParaRPr>
          </a:p>
          <a:p>
            <a:pPr marL="299085" marR="127952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и </a:t>
            </a:r>
            <a:r>
              <a:rPr sz="2000" spc="-5" dirty="0">
                <a:latin typeface="Calibri"/>
                <a:cs typeface="Calibri"/>
              </a:rPr>
              <a:t>камати, </a:t>
            </a:r>
            <a:r>
              <a:rPr sz="2000" spc="-15" dirty="0">
                <a:latin typeface="Calibri"/>
                <a:cs typeface="Calibri"/>
              </a:rPr>
              <a:t>приходи </a:t>
            </a:r>
            <a:r>
              <a:rPr sz="2000" spc="-35" dirty="0">
                <a:latin typeface="Calibri"/>
                <a:cs typeface="Calibri"/>
              </a:rPr>
              <a:t>од </a:t>
            </a:r>
            <a:r>
              <a:rPr sz="2000" spc="-5" dirty="0">
                <a:latin typeface="Calibri"/>
                <a:cs typeface="Calibri"/>
              </a:rPr>
              <a:t>стопански дејности </a:t>
            </a:r>
            <a:r>
              <a:rPr sz="2000" dirty="0">
                <a:latin typeface="Calibri"/>
                <a:cs typeface="Calibri"/>
              </a:rPr>
              <a:t>поврзани </a:t>
            </a:r>
            <a:r>
              <a:rPr sz="2000" spc="-5" dirty="0">
                <a:latin typeface="Calibri"/>
                <a:cs typeface="Calibri"/>
              </a:rPr>
              <a:t>или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неповрзани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 мисијата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итн.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Најчесто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уредени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 </a:t>
            </a:r>
            <a:r>
              <a:rPr sz="2000" spc="-10" dirty="0">
                <a:latin typeface="Calibri"/>
                <a:cs typeface="Calibri"/>
              </a:rPr>
              <a:t>законите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данок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добивка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или </a:t>
            </a:r>
            <a:r>
              <a:rPr sz="2000" spc="-15" dirty="0">
                <a:latin typeface="Calibri"/>
                <a:cs typeface="Calibri"/>
              </a:rPr>
              <a:t>сродна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регулатива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Унифицирана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добра </a:t>
            </a:r>
            <a:r>
              <a:rPr sz="2000" spc="-5" dirty="0">
                <a:latin typeface="Calibri"/>
                <a:cs typeface="Calibri"/>
              </a:rPr>
              <a:t>пракса: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ослободување</a:t>
            </a:r>
            <a:r>
              <a:rPr sz="2000" spc="-35" dirty="0">
                <a:latin typeface="Calibri"/>
                <a:cs typeface="Calibri"/>
              </a:rPr>
              <a:t> од</a:t>
            </a:r>
            <a:r>
              <a:rPr sz="2000" spc="-5" dirty="0">
                <a:latin typeface="Calibri"/>
                <a:cs typeface="Calibri"/>
              </a:rPr>
              <a:t> данок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донациите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и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грантовите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(филантропски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или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јавни)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1600" spc="-5" dirty="0">
                <a:latin typeface="Calibri"/>
                <a:cs typeface="Calibri"/>
              </a:rPr>
              <a:t>исклучок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Данска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Норвешка</a:t>
            </a:r>
            <a:endParaRPr sz="1600">
              <a:latin typeface="Calibri"/>
              <a:cs typeface="Calibri"/>
            </a:endParaRPr>
          </a:p>
          <a:p>
            <a:pPr marL="299085" marR="103124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Различен </a:t>
            </a:r>
            <a:r>
              <a:rPr sz="2000" spc="-10" dirty="0">
                <a:latin typeface="Calibri"/>
                <a:cs typeface="Calibri"/>
              </a:rPr>
              <a:t>приод </a:t>
            </a:r>
            <a:r>
              <a:rPr sz="2000" dirty="0">
                <a:latin typeface="Calibri"/>
                <a:cs typeface="Calibri"/>
              </a:rPr>
              <a:t>во </a:t>
            </a:r>
            <a:r>
              <a:rPr sz="2000" spc="-10" dirty="0">
                <a:latin typeface="Calibri"/>
                <a:cs typeface="Calibri"/>
              </a:rPr>
              <a:t>оданочување </a:t>
            </a:r>
            <a:r>
              <a:rPr sz="2000" spc="-5" dirty="0">
                <a:latin typeface="Calibri"/>
                <a:cs typeface="Calibri"/>
              </a:rPr>
              <a:t>на </a:t>
            </a: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стопанските дејности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(дејности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 стекнување </a:t>
            </a:r>
            <a:r>
              <a:rPr sz="2000" spc="-10" dirty="0">
                <a:latin typeface="Calibri"/>
                <a:cs typeface="Calibri"/>
              </a:rPr>
              <a:t>добивка)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DDCC81EE-474B-4256-37FF-AB249195C15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3702" y="507568"/>
            <a:ext cx="3794760" cy="788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835" marR="5080" indent="-318770">
              <a:lnSpc>
                <a:spcPct val="100000"/>
              </a:lnSpc>
              <a:spcBef>
                <a:spcPts val="95"/>
              </a:spcBef>
            </a:pPr>
            <a:r>
              <a:rPr sz="2500" spc="-15" dirty="0">
                <a:solidFill>
                  <a:srgbClr val="C00000"/>
                </a:solidFill>
              </a:rPr>
              <a:t>Споредбени</a:t>
            </a:r>
            <a:r>
              <a:rPr sz="2500" spc="-10" dirty="0">
                <a:solidFill>
                  <a:srgbClr val="C00000"/>
                </a:solidFill>
              </a:rPr>
              <a:t> </a:t>
            </a:r>
            <a:r>
              <a:rPr sz="2500" spc="-5" dirty="0">
                <a:solidFill>
                  <a:srgbClr val="C00000"/>
                </a:solidFill>
              </a:rPr>
              <a:t>искуства</a:t>
            </a:r>
            <a:r>
              <a:rPr sz="2500" spc="-10" dirty="0">
                <a:solidFill>
                  <a:srgbClr val="C00000"/>
                </a:solidFill>
              </a:rPr>
              <a:t> </a:t>
            </a:r>
            <a:r>
              <a:rPr sz="2500" spc="-35" dirty="0">
                <a:solidFill>
                  <a:srgbClr val="C00000"/>
                </a:solidFill>
              </a:rPr>
              <a:t>од</a:t>
            </a:r>
            <a:r>
              <a:rPr sz="2500" spc="-20" dirty="0">
                <a:solidFill>
                  <a:srgbClr val="C00000"/>
                </a:solidFill>
              </a:rPr>
              <a:t> </a:t>
            </a:r>
            <a:r>
              <a:rPr sz="2500" spc="-10" dirty="0">
                <a:solidFill>
                  <a:srgbClr val="C00000"/>
                </a:solidFill>
              </a:rPr>
              <a:t>ЕУ </a:t>
            </a:r>
            <a:r>
              <a:rPr sz="2500" spc="-550" dirty="0">
                <a:solidFill>
                  <a:srgbClr val="C00000"/>
                </a:solidFill>
              </a:rPr>
              <a:t> </a:t>
            </a:r>
            <a:r>
              <a:rPr sz="2500" spc="-10" dirty="0">
                <a:solidFill>
                  <a:srgbClr val="C00000"/>
                </a:solidFill>
              </a:rPr>
              <a:t>Економски</a:t>
            </a:r>
            <a:r>
              <a:rPr sz="2500" spc="25" dirty="0">
                <a:solidFill>
                  <a:srgbClr val="C00000"/>
                </a:solidFill>
              </a:rPr>
              <a:t> </a:t>
            </a:r>
            <a:r>
              <a:rPr sz="2500" spc="-5" dirty="0">
                <a:solidFill>
                  <a:srgbClr val="C00000"/>
                </a:solidFill>
              </a:rPr>
              <a:t>активности</a:t>
            </a:r>
            <a:endParaRPr sz="25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608965">
              <a:lnSpc>
                <a:spcPct val="100000"/>
              </a:lnSpc>
              <a:spcBef>
                <a:spcPts val="960"/>
              </a:spcBef>
            </a:pPr>
            <a:r>
              <a:rPr spc="-5" dirty="0"/>
              <a:t>(стопански</a:t>
            </a:r>
            <a:r>
              <a:rPr spc="-45" dirty="0"/>
              <a:t> </a:t>
            </a:r>
            <a:r>
              <a:rPr spc="-5" dirty="0"/>
              <a:t>дејности,</a:t>
            </a:r>
            <a:r>
              <a:rPr spc="-10" dirty="0"/>
              <a:t> </a:t>
            </a:r>
            <a:r>
              <a:rPr spc="-5" dirty="0"/>
              <a:t>дејности</a:t>
            </a:r>
            <a:r>
              <a:rPr spc="-35" dirty="0"/>
              <a:t> </a:t>
            </a:r>
            <a:r>
              <a:rPr dirty="0"/>
              <a:t>за</a:t>
            </a:r>
            <a:r>
              <a:rPr spc="-10" dirty="0"/>
              <a:t> </a:t>
            </a:r>
            <a:r>
              <a:rPr spc="-5" dirty="0"/>
              <a:t>стекнување</a:t>
            </a:r>
            <a:r>
              <a:rPr spc="-30" dirty="0"/>
              <a:t> </a:t>
            </a:r>
            <a:r>
              <a:rPr spc="-5" dirty="0"/>
              <a:t>добивка)</a:t>
            </a:r>
          </a:p>
          <a:p>
            <a:pPr marL="299085" indent="-287020">
              <a:lnSpc>
                <a:spcPct val="100000"/>
              </a:lnSpc>
              <a:spcBef>
                <a:spcPts val="860"/>
              </a:spcBef>
              <a:buFont typeface="Wingdings"/>
              <a:buChar char=""/>
              <a:tabLst>
                <a:tab pos="299720" algn="l"/>
              </a:tabLst>
            </a:pP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Видови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економски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активности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дозволени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на </a:t>
            </a:r>
            <a:r>
              <a:rPr b="0" spc="-30" dirty="0">
                <a:solidFill>
                  <a:srgbClr val="000000"/>
                </a:solidFill>
                <a:latin typeface="Calibri"/>
                <a:cs typeface="Calibri"/>
              </a:rPr>
              <a:t>ГО</a:t>
            </a:r>
          </a:p>
          <a:p>
            <a:pPr marL="69850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речиси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сите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доволени,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некаде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ограничувања</a:t>
            </a:r>
            <a:endParaRPr sz="1600">
              <a:latin typeface="Calibri"/>
              <a:cs typeface="Calibri"/>
            </a:endParaRPr>
          </a:p>
          <a:p>
            <a:pPr marL="698500" marR="188595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5" dirty="0">
                <a:latin typeface="Calibri"/>
                <a:cs typeface="Calibri"/>
              </a:rPr>
              <a:t>Само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поврзани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мисијата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мора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да ги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поддржуваат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поврзани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целите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јавен интерес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(Австрија,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Бугарија,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Грција,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Унгарија,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Шпанија,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Романија,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сите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ЗБ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итн.)</a:t>
            </a:r>
            <a:endParaRPr sz="16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5" dirty="0">
                <a:latin typeface="Calibri"/>
                <a:cs typeface="Calibri"/>
              </a:rPr>
              <a:t>Може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само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помошни,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секундарни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другите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некомерцијални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извори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endParaRPr sz="160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</a:pPr>
            <a:r>
              <a:rPr sz="1600" b="0" spc="-10" dirty="0">
                <a:solidFill>
                  <a:srgbClr val="000000"/>
                </a:solidFill>
                <a:latin typeface="Calibri"/>
                <a:cs typeface="Calibri"/>
              </a:rPr>
              <a:t>финансирање</a:t>
            </a:r>
            <a:r>
              <a:rPr sz="16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(Австрија,</a:t>
            </a:r>
            <a:r>
              <a:rPr sz="1600"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000000"/>
                </a:solidFill>
                <a:latin typeface="Calibri"/>
                <a:cs typeface="Calibri"/>
              </a:rPr>
              <a:t>Белгија,</a:t>
            </a:r>
            <a:r>
              <a:rPr sz="16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Франција,</a:t>
            </a:r>
            <a:r>
              <a:rPr sz="1600" b="0" spc="-10" dirty="0">
                <a:solidFill>
                  <a:srgbClr val="000000"/>
                </a:solidFill>
                <a:latin typeface="Calibri"/>
                <a:cs typeface="Calibri"/>
              </a:rPr>
              <a:t> Чешка,</a:t>
            </a:r>
            <a:r>
              <a:rPr sz="16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Италија,</a:t>
            </a:r>
            <a:r>
              <a:rPr sz="1600"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0" spc="-15" dirty="0">
                <a:solidFill>
                  <a:srgbClr val="000000"/>
                </a:solidFill>
                <a:latin typeface="Calibri"/>
                <a:cs typeface="Calibri"/>
              </a:rPr>
              <a:t>Полска,</a:t>
            </a:r>
            <a:r>
              <a:rPr sz="16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итн.)</a:t>
            </a:r>
            <a:endParaRPr sz="1600">
              <a:latin typeface="Calibri"/>
              <a:cs typeface="Calibri"/>
            </a:endParaRPr>
          </a:p>
          <a:p>
            <a:pPr marL="698500" marR="506095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5" dirty="0">
                <a:latin typeface="Calibri"/>
                <a:cs typeface="Calibri"/>
              </a:rPr>
              <a:t>Либерален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приод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што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дозволува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секакви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стопански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дејности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(Германија,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Хрватска,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Холандија)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720" algn="l"/>
              </a:tabLst>
            </a:pP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Оданочување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5" dirty="0">
                <a:solidFill>
                  <a:srgbClr val="000000"/>
                </a:solidFill>
                <a:latin typeface="Calibri"/>
                <a:cs typeface="Calibri"/>
              </a:rPr>
              <a:t>приходите</a:t>
            </a:r>
            <a:r>
              <a:rPr b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30" dirty="0">
                <a:solidFill>
                  <a:srgbClr val="000000"/>
                </a:solidFill>
                <a:latin typeface="Calibri"/>
                <a:cs typeface="Calibri"/>
              </a:rPr>
              <a:t>од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економски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активности</a:t>
            </a:r>
          </a:p>
          <a:p>
            <a:pPr marL="698500" marR="354965" lvl="1" indent="-228600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0" dirty="0">
                <a:latin typeface="Calibri"/>
                <a:cs typeface="Calibri"/>
              </a:rPr>
              <a:t>Најчесто,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приходот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инвестиции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акции,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обврзници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сл. не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третира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како</a:t>
            </a:r>
            <a:r>
              <a:rPr sz="1600" spc="-10" dirty="0">
                <a:latin typeface="Calibri"/>
                <a:cs typeface="Calibri"/>
              </a:rPr>
              <a:t> стопанска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дејност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оданочува</a:t>
            </a:r>
            <a:endParaRPr sz="160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sz="1600" spc="-15" dirty="0">
                <a:latin typeface="Calibri"/>
                <a:cs typeface="Calibri"/>
              </a:rPr>
              <a:t>Ослободување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данок</a:t>
            </a:r>
            <a:r>
              <a:rPr sz="1600" spc="-5" dirty="0">
                <a:latin typeface="Calibri"/>
                <a:cs typeface="Calibri"/>
              </a:rPr>
              <a:t> со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ограничувања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71FE876-61DC-2C1A-7E0D-16198741034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3702" y="478281"/>
            <a:ext cx="37979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5" dirty="0">
                <a:solidFill>
                  <a:srgbClr val="C00000"/>
                </a:solidFill>
              </a:rPr>
              <a:t>Споредбени</a:t>
            </a:r>
            <a:r>
              <a:rPr sz="2500" spc="-10" dirty="0">
                <a:solidFill>
                  <a:srgbClr val="C00000"/>
                </a:solidFill>
              </a:rPr>
              <a:t> </a:t>
            </a:r>
            <a:r>
              <a:rPr sz="2500" spc="-5" dirty="0">
                <a:solidFill>
                  <a:srgbClr val="C00000"/>
                </a:solidFill>
              </a:rPr>
              <a:t>искуства</a:t>
            </a:r>
            <a:r>
              <a:rPr sz="2500" dirty="0">
                <a:solidFill>
                  <a:srgbClr val="C00000"/>
                </a:solidFill>
              </a:rPr>
              <a:t> </a:t>
            </a:r>
            <a:r>
              <a:rPr sz="2500" spc="-35" dirty="0">
                <a:solidFill>
                  <a:srgbClr val="C00000"/>
                </a:solidFill>
              </a:rPr>
              <a:t>од</a:t>
            </a:r>
            <a:r>
              <a:rPr sz="2500" spc="-10" dirty="0">
                <a:solidFill>
                  <a:srgbClr val="C00000"/>
                </a:solidFill>
              </a:rPr>
              <a:t> </a:t>
            </a:r>
            <a:r>
              <a:rPr sz="2500" spc="-5" dirty="0">
                <a:solidFill>
                  <a:srgbClr val="C00000"/>
                </a:solidFill>
              </a:rPr>
              <a:t>ЕУ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985824" y="859663"/>
            <a:ext cx="7346950" cy="376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5410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Економски</a:t>
            </a:r>
            <a:r>
              <a:rPr sz="24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активности</a:t>
            </a:r>
            <a:endParaRPr sz="2400">
              <a:latin typeface="Calibri"/>
              <a:cs typeface="Calibri"/>
            </a:endParaRPr>
          </a:p>
          <a:p>
            <a:pPr marR="109220" algn="ctr">
              <a:lnSpc>
                <a:spcPct val="100000"/>
              </a:lnSpc>
            </a:pP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(стопански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дејности,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дејности</a:t>
            </a:r>
            <a:r>
              <a:rPr sz="24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за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стекнување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добивка)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>
              <a:latin typeface="Calibri"/>
              <a:cs typeface="Calibri"/>
            </a:endParaRPr>
          </a:p>
          <a:p>
            <a:pPr marL="309245" indent="-287020">
              <a:lnSpc>
                <a:spcPct val="100000"/>
              </a:lnSpc>
              <a:buFont typeface="Wingdings"/>
              <a:buChar char=""/>
              <a:tabLst>
                <a:tab pos="309880" algn="l"/>
              </a:tabLst>
            </a:pPr>
            <a:r>
              <a:rPr sz="2000" spc="-5" dirty="0">
                <a:latin typeface="Calibri"/>
                <a:cs typeface="Calibri"/>
              </a:rPr>
              <a:t>Оданочување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приходите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од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стопански дејности</a:t>
            </a:r>
            <a:endParaRPr sz="2000">
              <a:latin typeface="Calibri"/>
              <a:cs typeface="Calibri"/>
            </a:endParaRPr>
          </a:p>
          <a:p>
            <a:pPr marL="70866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709295" algn="l"/>
              </a:tabLst>
            </a:pPr>
            <a:r>
              <a:rPr sz="1600" spc="-10" dirty="0">
                <a:latin typeface="Calibri"/>
                <a:cs typeface="Calibri"/>
              </a:rPr>
              <a:t>Најчесто,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приходот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инвестиции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акции,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обврзници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сл.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третира</a:t>
            </a:r>
            <a:endParaRPr sz="1600">
              <a:latin typeface="Calibri"/>
              <a:cs typeface="Calibri"/>
            </a:endParaRPr>
          </a:p>
          <a:p>
            <a:pPr marL="708660">
              <a:lnSpc>
                <a:spcPct val="100000"/>
              </a:lnSpc>
            </a:pPr>
            <a:r>
              <a:rPr sz="1600" spc="-15" dirty="0">
                <a:latin typeface="Calibri"/>
                <a:cs typeface="Calibri"/>
              </a:rPr>
              <a:t>како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стопанска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дејност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оданочува</a:t>
            </a:r>
            <a:endParaRPr sz="1600">
              <a:latin typeface="Calibri"/>
              <a:cs typeface="Calibri"/>
            </a:endParaRPr>
          </a:p>
          <a:p>
            <a:pPr marL="70866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709295" algn="l"/>
              </a:tabLst>
            </a:pPr>
            <a:r>
              <a:rPr sz="1600" spc="-15" dirty="0">
                <a:latin typeface="Calibri"/>
                <a:cs typeface="Calibri"/>
              </a:rPr>
              <a:t>Ослободување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данокот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некои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ограничувања:</a:t>
            </a:r>
            <a:endParaRPr sz="1600">
              <a:latin typeface="Calibri"/>
              <a:cs typeface="Calibri"/>
            </a:endParaRPr>
          </a:p>
          <a:p>
            <a:pPr marL="1165860" marR="5080" lvl="2" indent="-228600">
              <a:lnSpc>
                <a:spcPct val="100000"/>
              </a:lnSpc>
              <a:spcBef>
                <a:spcPts val="345"/>
              </a:spcBef>
              <a:buChar char="-"/>
              <a:tabLst>
                <a:tab pos="1165860" algn="l"/>
                <a:tab pos="1166495" algn="l"/>
              </a:tabLst>
            </a:pPr>
            <a:r>
              <a:rPr sz="1400" spc="-5" dirty="0">
                <a:latin typeface="Calibri"/>
                <a:cs typeface="Calibri"/>
              </a:rPr>
              <a:t>Не се оданочува </a:t>
            </a:r>
            <a:r>
              <a:rPr sz="1400" spc="-10" dirty="0">
                <a:latin typeface="Calibri"/>
                <a:cs typeface="Calibri"/>
              </a:rPr>
              <a:t>приходот </a:t>
            </a:r>
            <a:r>
              <a:rPr sz="1400" spc="-20" dirty="0">
                <a:latin typeface="Calibri"/>
                <a:cs typeface="Calibri"/>
              </a:rPr>
              <a:t>од </a:t>
            </a:r>
            <a:r>
              <a:rPr sz="1400" spc="-5" dirty="0">
                <a:latin typeface="Calibri"/>
                <a:cs typeface="Calibri"/>
              </a:rPr>
              <a:t>дејностите </a:t>
            </a:r>
            <a:r>
              <a:rPr sz="1400" dirty="0">
                <a:latin typeface="Calibri"/>
                <a:cs typeface="Calibri"/>
              </a:rPr>
              <a:t>поврзани </a:t>
            </a:r>
            <a:r>
              <a:rPr sz="1400" spc="-5" dirty="0">
                <a:latin typeface="Calibri"/>
                <a:cs typeface="Calibri"/>
              </a:rPr>
              <a:t>со мисијата, </a:t>
            </a:r>
            <a:r>
              <a:rPr sz="1400" dirty="0">
                <a:latin typeface="Calibri"/>
                <a:cs typeface="Calibri"/>
              </a:rPr>
              <a:t>а </a:t>
            </a:r>
            <a:r>
              <a:rPr sz="1400" spc="-5" dirty="0">
                <a:latin typeface="Calibri"/>
                <a:cs typeface="Calibri"/>
              </a:rPr>
              <a:t>се оданочува со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данок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добивка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тој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што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 </a:t>
            </a:r>
            <a:r>
              <a:rPr sz="1400" spc="-5" dirty="0">
                <a:latin typeface="Calibri"/>
                <a:cs typeface="Calibri"/>
              </a:rPr>
              <a:t>поврзан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мисијата</a:t>
            </a:r>
            <a:endParaRPr sz="1400">
              <a:latin typeface="Calibri"/>
              <a:cs typeface="Calibri"/>
            </a:endParaRPr>
          </a:p>
          <a:p>
            <a:pPr marL="1165860" lvl="2" indent="-229235">
              <a:lnSpc>
                <a:spcPct val="100000"/>
              </a:lnSpc>
              <a:spcBef>
                <a:spcPts val="335"/>
              </a:spcBef>
              <a:buChar char="-"/>
              <a:tabLst>
                <a:tab pos="1165860" algn="l"/>
                <a:tab pos="1166495" algn="l"/>
              </a:tabLst>
            </a:pPr>
            <a:r>
              <a:rPr sz="1400" spc="-5" dirty="0">
                <a:latin typeface="Calibri"/>
                <a:cs typeface="Calibri"/>
              </a:rPr>
              <a:t>Ограничување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 </a:t>
            </a:r>
            <a:r>
              <a:rPr sz="1400" spc="-5" dirty="0">
                <a:latin typeface="Calibri"/>
                <a:cs typeface="Calibri"/>
              </a:rPr>
              <a:t>износот</a:t>
            </a:r>
            <a:r>
              <a:rPr sz="1400" spc="-20" dirty="0">
                <a:latin typeface="Calibri"/>
                <a:cs typeface="Calibri"/>
              </a:rPr>
              <a:t> од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овој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вид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приход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што </a:t>
            </a:r>
            <a:r>
              <a:rPr sz="1400" dirty="0">
                <a:latin typeface="Calibri"/>
                <a:cs typeface="Calibri"/>
              </a:rPr>
              <a:t>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ослободен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од</a:t>
            </a:r>
            <a:r>
              <a:rPr sz="1400" spc="-5" dirty="0">
                <a:latin typeface="Calibri"/>
                <a:cs typeface="Calibri"/>
              </a:rPr>
              <a:t> данок</a:t>
            </a:r>
            <a:endParaRPr sz="1400">
              <a:latin typeface="Calibri"/>
              <a:cs typeface="Calibri"/>
            </a:endParaRPr>
          </a:p>
          <a:p>
            <a:pPr marL="1165860" lvl="2" indent="-229235">
              <a:lnSpc>
                <a:spcPct val="100000"/>
              </a:lnSpc>
              <a:spcBef>
                <a:spcPts val="335"/>
              </a:spcBef>
              <a:buChar char="-"/>
              <a:tabLst>
                <a:tab pos="1165860" algn="l"/>
                <a:tab pos="1166495" algn="l"/>
              </a:tabLst>
            </a:pPr>
            <a:r>
              <a:rPr sz="1400" spc="-5" dirty="0">
                <a:latin typeface="Calibri"/>
                <a:cs typeface="Calibri"/>
              </a:rPr>
              <a:t>Оданочување</a:t>
            </a:r>
            <a:r>
              <a:rPr sz="1400" dirty="0">
                <a:latin typeface="Calibri"/>
                <a:cs typeface="Calibri"/>
              </a:rPr>
              <a:t> на </a:t>
            </a:r>
            <a:r>
              <a:rPr sz="1400" spc="-10" dirty="0">
                <a:latin typeface="Calibri"/>
                <a:cs typeface="Calibri"/>
              </a:rPr>
              <a:t>сите приходи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од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стопанска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дејност</a:t>
            </a:r>
            <a:endParaRPr sz="1400">
              <a:latin typeface="Calibri"/>
              <a:cs typeface="Calibri"/>
            </a:endParaRPr>
          </a:p>
          <a:p>
            <a:pPr marL="1165860" marR="633095" lvl="2" indent="-228600">
              <a:lnSpc>
                <a:spcPct val="100000"/>
              </a:lnSpc>
              <a:spcBef>
                <a:spcPts val="340"/>
              </a:spcBef>
              <a:buChar char="-"/>
              <a:tabLst>
                <a:tab pos="1165860" algn="l"/>
                <a:tab pos="1166495" algn="l"/>
              </a:tabLst>
            </a:pPr>
            <a:r>
              <a:rPr sz="1400" spc="-5" dirty="0">
                <a:latin typeface="Calibri"/>
                <a:cs typeface="Calibri"/>
              </a:rPr>
              <a:t>Ослободување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од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данок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целиот приход </a:t>
            </a:r>
            <a:r>
              <a:rPr sz="1400" spc="-5" dirty="0">
                <a:latin typeface="Calibri"/>
                <a:cs typeface="Calibri"/>
              </a:rPr>
              <a:t>освен </a:t>
            </a:r>
            <a:r>
              <a:rPr sz="1400" spc="-10" dirty="0">
                <a:latin typeface="Calibri"/>
                <a:cs typeface="Calibri"/>
              </a:rPr>
              <a:t>ако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води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кон </a:t>
            </a:r>
            <a:r>
              <a:rPr sz="1400" spc="-5" dirty="0">
                <a:latin typeface="Calibri"/>
                <a:cs typeface="Calibri"/>
              </a:rPr>
              <a:t>нелојална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конкуренција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339BD74B-6A63-F488-FFAE-2E92691F3A4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Примери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517381" y="6477685"/>
            <a:ext cx="77470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200" spc="-5" dirty="0">
                <a:latin typeface="Calibri"/>
                <a:cs typeface="Calibri"/>
              </a:rPr>
              <a:t>Либерален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приод кон</a:t>
            </a:r>
            <a:endParaRPr sz="1200">
              <a:latin typeface="Calibri"/>
              <a:cs typeface="Calibri"/>
            </a:endParaRPr>
          </a:p>
          <a:p>
            <a:pPr marL="90805" marR="9334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приходите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стопански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дејности</a:t>
            </a:r>
            <a:endParaRPr sz="1200">
              <a:latin typeface="Calibri"/>
              <a:cs typeface="Calibri"/>
            </a:endParaRPr>
          </a:p>
          <a:p>
            <a:pPr marL="377190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</a:pPr>
            <a:r>
              <a:rPr sz="1200" spc="-10" dirty="0">
                <a:latin typeface="Calibri"/>
                <a:cs typeface="Calibri"/>
              </a:rPr>
              <a:t>Дозволени </a:t>
            </a:r>
            <a:r>
              <a:rPr sz="1200" spc="-5" dirty="0">
                <a:latin typeface="Calibri"/>
                <a:cs typeface="Calibri"/>
              </a:rPr>
              <a:t>се</a:t>
            </a:r>
            <a:endParaRPr sz="1200">
              <a:latin typeface="Calibri"/>
              <a:cs typeface="Calibri"/>
            </a:endParaRPr>
          </a:p>
          <a:p>
            <a:pPr marL="377190" marR="17716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секакви </a:t>
            </a:r>
            <a:r>
              <a:rPr sz="1200" spc="-10" dirty="0">
                <a:latin typeface="Calibri"/>
                <a:cs typeface="Calibri"/>
              </a:rPr>
              <a:t>стопански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дејности</a:t>
            </a:r>
            <a:endParaRPr sz="120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spc="-10" dirty="0">
                <a:latin typeface="Calibri"/>
                <a:cs typeface="Calibri"/>
              </a:rPr>
              <a:t>оданочува </a:t>
            </a:r>
            <a:r>
              <a:rPr sz="1200" spc="-5" dirty="0">
                <a:latin typeface="Calibri"/>
                <a:cs typeface="Calibri"/>
              </a:rPr>
              <a:t>само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ако </a:t>
            </a:r>
            <a:r>
              <a:rPr sz="1200" spc="-5" dirty="0">
                <a:latin typeface="Calibri"/>
                <a:cs typeface="Calibri"/>
              </a:rPr>
              <a:t>организацијата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може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</a:t>
            </a:r>
            <a:r>
              <a:rPr sz="1200" dirty="0">
                <a:latin typeface="Calibri"/>
                <a:cs typeface="Calibri"/>
              </a:rPr>
              <a:t> има</a:t>
            </a:r>
            <a:endParaRPr sz="1200">
              <a:latin typeface="Calibri"/>
              <a:cs typeface="Calibri"/>
            </a:endParaRPr>
          </a:p>
          <a:p>
            <a:pPr marL="377190" marR="17399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неоправдана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корист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пазарот.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Во тој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случај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данок на </a:t>
            </a:r>
            <a:r>
              <a:rPr sz="1200" spc="-10" dirty="0">
                <a:latin typeface="Calibri"/>
                <a:cs typeface="Calibri"/>
              </a:rPr>
              <a:t>добивка </a:t>
            </a:r>
            <a:r>
              <a:rPr sz="1200" spc="-5" dirty="0">
                <a:latin typeface="Calibri"/>
                <a:cs typeface="Calibri"/>
              </a:rPr>
              <a:t> 12%-18% </a:t>
            </a:r>
            <a:r>
              <a:rPr sz="1200" dirty="0">
                <a:latin typeface="Calibri"/>
                <a:cs typeface="Calibri"/>
              </a:rPr>
              <a:t>во</a:t>
            </a:r>
            <a:endParaRPr sz="1200">
              <a:latin typeface="Calibri"/>
              <a:cs typeface="Calibri"/>
            </a:endParaRPr>
          </a:p>
          <a:p>
            <a:pPr marL="377190" marR="53467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зависност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висината на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приходот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8954" y="1504950"/>
            <a:ext cx="167386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 marR="142875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latin typeface="Calibri"/>
                <a:cs typeface="Calibri"/>
              </a:rPr>
              <a:t>Дозволени</a:t>
            </a:r>
            <a:r>
              <a:rPr sz="1200" spc="-5" dirty="0">
                <a:latin typeface="Calibri"/>
                <a:cs typeface="Calibri"/>
              </a:rPr>
              <a:t> се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секакви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стопански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дејности,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без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оглед </a:t>
            </a:r>
            <a:r>
              <a:rPr sz="1200" spc="-5" dirty="0">
                <a:latin typeface="Calibri"/>
                <a:cs typeface="Calibri"/>
              </a:rPr>
              <a:t>дали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поврзани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мисијата.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Не се </a:t>
            </a:r>
            <a:r>
              <a:rPr sz="1200" spc="-10" dirty="0">
                <a:latin typeface="Calibri"/>
                <a:cs typeface="Calibri"/>
              </a:rPr>
              <a:t>оданочуваат ако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поврзани со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мисијата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endParaRPr sz="1200">
              <a:latin typeface="Calibri"/>
              <a:cs typeface="Calibri"/>
            </a:endParaRPr>
          </a:p>
          <a:p>
            <a:pPr marL="90805" marR="9652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спореден </a:t>
            </a:r>
            <a:r>
              <a:rPr sz="1200" spc="-15" dirty="0">
                <a:latin typeface="Calibri"/>
                <a:cs typeface="Calibri"/>
              </a:rPr>
              <a:t>приход </a:t>
            </a:r>
            <a:r>
              <a:rPr sz="1200" spc="-10" dirty="0">
                <a:latin typeface="Calibri"/>
                <a:cs typeface="Calibri"/>
              </a:rPr>
              <a:t> (макс.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72.000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Евра).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Над 72.000 Евра </a:t>
            </a:r>
            <a:r>
              <a:rPr sz="1200" spc="-10" dirty="0">
                <a:latin typeface="Calibri"/>
                <a:cs typeface="Calibri"/>
              </a:rPr>
              <a:t>може </a:t>
            </a:r>
            <a:r>
              <a:rPr sz="1200" spc="-5" dirty="0">
                <a:latin typeface="Calibri"/>
                <a:cs typeface="Calibri"/>
              </a:rPr>
              <a:t> да добијат даночно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ослободување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ако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претставуваат</a:t>
            </a:r>
            <a:endParaRPr sz="1200">
              <a:latin typeface="Calibri"/>
              <a:cs typeface="Calibri"/>
            </a:endParaRPr>
          </a:p>
          <a:p>
            <a:pPr marL="90805" marR="50292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конкуренција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компаниите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  <a:p>
            <a:pPr marL="90805" marR="123825" algn="just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задоволуваат </a:t>
            </a:r>
            <a:r>
              <a:rPr sz="1200" spc="-5" dirty="0">
                <a:latin typeface="Calibri"/>
                <a:cs typeface="Calibri"/>
              </a:rPr>
              <a:t>потреби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 не се </a:t>
            </a:r>
            <a:r>
              <a:rPr sz="1200" spc="-10" dirty="0">
                <a:latin typeface="Calibri"/>
                <a:cs typeface="Calibri"/>
              </a:rPr>
              <a:t>задоволени </a:t>
            </a:r>
            <a:r>
              <a:rPr sz="1200" spc="-5" dirty="0">
                <a:latin typeface="Calibri"/>
                <a:cs typeface="Calibri"/>
              </a:rPr>
              <a:t> на </a:t>
            </a:r>
            <a:r>
              <a:rPr sz="1200" spc="-10" dirty="0">
                <a:latin typeface="Calibri"/>
                <a:cs typeface="Calibri"/>
              </a:rPr>
              <a:t>паазарот.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5853" y="1506474"/>
            <a:ext cx="1556385" cy="42919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1440" marR="158750">
              <a:lnSpc>
                <a:spcPct val="100000"/>
              </a:lnSpc>
              <a:spcBef>
                <a:spcPts val="280"/>
              </a:spcBef>
            </a:pPr>
            <a:r>
              <a:rPr sz="1200" spc="-20" dirty="0">
                <a:latin typeface="Calibri"/>
                <a:cs typeface="Calibri"/>
              </a:rPr>
              <a:t>ГО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во</a:t>
            </a:r>
            <a:r>
              <a:rPr sz="1200" spc="-5" dirty="0">
                <a:latin typeface="Calibri"/>
                <a:cs typeface="Calibri"/>
              </a:rPr>
              <a:t> исклучиво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јавен интерес </a:t>
            </a:r>
            <a:r>
              <a:rPr sz="1200" dirty="0">
                <a:latin typeface="Calibri"/>
                <a:cs typeface="Calibri"/>
              </a:rPr>
              <a:t>-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ослободени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5" dirty="0">
                <a:latin typeface="Calibri"/>
                <a:cs typeface="Calibri"/>
              </a:rPr>
              <a:t>сите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корпоративни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даноци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Либерален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приод</a:t>
            </a:r>
            <a:endParaRPr sz="1200">
              <a:latin typeface="Calibri"/>
              <a:cs typeface="Calibri"/>
            </a:endParaRPr>
          </a:p>
          <a:p>
            <a:pPr marL="182880" indent="-92075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sz="1200" spc="-10" dirty="0">
                <a:latin typeface="Calibri"/>
                <a:cs typeface="Calibri"/>
              </a:rPr>
              <a:t>Доволени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endParaRPr sz="1200">
              <a:latin typeface="Calibri"/>
              <a:cs typeface="Calibri"/>
            </a:endParaRPr>
          </a:p>
          <a:p>
            <a:pPr marL="182880" marR="16764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секакви </a:t>
            </a:r>
            <a:r>
              <a:rPr sz="1200" spc="-10" dirty="0">
                <a:latin typeface="Calibri"/>
                <a:cs typeface="Calibri"/>
              </a:rPr>
              <a:t>стопански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дејности</a:t>
            </a:r>
            <a:endParaRPr sz="1200">
              <a:latin typeface="Calibri"/>
              <a:cs typeface="Calibri"/>
            </a:endParaRPr>
          </a:p>
          <a:p>
            <a:pPr marL="182880" marR="126364" indent="-91440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sz="1200" spc="-5" dirty="0">
                <a:latin typeface="Calibri"/>
                <a:cs typeface="Calibri"/>
              </a:rPr>
              <a:t>Не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оданочува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ако </a:t>
            </a:r>
            <a:r>
              <a:rPr sz="1200" dirty="0">
                <a:latin typeface="Calibri"/>
                <a:cs typeface="Calibri"/>
              </a:rPr>
              <a:t>е </a:t>
            </a:r>
            <a:r>
              <a:rPr sz="1200" spc="-10" dirty="0">
                <a:latin typeface="Calibri"/>
                <a:cs typeface="Calibri"/>
              </a:rPr>
              <a:t>неопходна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мисијата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не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создава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значителна</a:t>
            </a:r>
            <a:endParaRPr sz="1200">
              <a:latin typeface="Calibri"/>
              <a:cs typeface="Calibri"/>
            </a:endParaRPr>
          </a:p>
          <a:p>
            <a:pPr marL="1828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конкуренција</a:t>
            </a:r>
            <a:endParaRPr sz="1200">
              <a:latin typeface="Calibri"/>
              <a:cs typeface="Calibri"/>
            </a:endParaRPr>
          </a:p>
          <a:p>
            <a:pPr marL="182880" marR="96520" indent="-91440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sz="1200" spc="-10" dirty="0">
                <a:latin typeface="Calibri"/>
                <a:cs typeface="Calibri"/>
              </a:rPr>
              <a:t>Ако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 се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поврзани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мисијата,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ослободени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данок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35.000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Евра </a:t>
            </a:r>
            <a:r>
              <a:rPr sz="1200" dirty="0">
                <a:latin typeface="Calibri"/>
                <a:cs typeface="Calibri"/>
              </a:rPr>
              <a:t>во </a:t>
            </a:r>
            <a:r>
              <a:rPr sz="1200" spc="-5" dirty="0">
                <a:latin typeface="Calibri"/>
                <a:cs typeface="Calibri"/>
              </a:rPr>
              <a:t>зависност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дали се користат за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јавен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интерес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8140" y="1092708"/>
            <a:ext cx="1793748" cy="31699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8140" y="1092708"/>
            <a:ext cx="1793875" cy="3175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330"/>
              </a:spcBef>
            </a:pPr>
            <a:r>
              <a:rPr sz="1400" b="1" spc="-25" dirty="0">
                <a:latin typeface="Calibri"/>
                <a:cs typeface="Calibri"/>
              </a:rPr>
              <a:t>ХРВАТСКА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</a:pPr>
            <a:r>
              <a:rPr sz="1400" b="1" spc="-10" dirty="0">
                <a:latin typeface="Calibri"/>
                <a:cs typeface="Calibri"/>
              </a:rPr>
              <a:t>ФРАНЦИЈА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</a:pPr>
            <a:r>
              <a:rPr sz="1400" b="1" dirty="0">
                <a:latin typeface="Calibri"/>
                <a:cs typeface="Calibri"/>
              </a:rPr>
              <a:t>ГЕРМАНИЈА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</a:pPr>
            <a:r>
              <a:rPr sz="1400" b="1" spc="-5" dirty="0">
                <a:latin typeface="Calibri"/>
                <a:cs typeface="Calibri"/>
              </a:rPr>
              <a:t>СЛОВЕНИЈА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4738" y="1532382"/>
            <a:ext cx="1524000" cy="4265930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 marR="169545">
              <a:lnSpc>
                <a:spcPct val="100000"/>
              </a:lnSpc>
              <a:spcBef>
                <a:spcPts val="285"/>
              </a:spcBef>
            </a:pPr>
            <a:r>
              <a:rPr sz="1200" spc="-10" dirty="0">
                <a:latin typeface="Calibri"/>
                <a:cs typeface="Calibri"/>
              </a:rPr>
              <a:t>Дозволени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стопански </a:t>
            </a:r>
            <a:r>
              <a:rPr sz="1200" spc="-5" dirty="0">
                <a:latin typeface="Calibri"/>
                <a:cs typeface="Calibri"/>
              </a:rPr>
              <a:t>дејности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ако</a:t>
            </a:r>
            <a:r>
              <a:rPr sz="1200" spc="-5" dirty="0">
                <a:latin typeface="Calibri"/>
                <a:cs typeface="Calibri"/>
              </a:rPr>
              <a:t> се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јасно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наведени </a:t>
            </a:r>
            <a:r>
              <a:rPr sz="1200" dirty="0">
                <a:latin typeface="Calibri"/>
                <a:cs typeface="Calibri"/>
              </a:rPr>
              <a:t>во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статутарните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документи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10" dirty="0">
                <a:latin typeface="Calibri"/>
                <a:cs typeface="Calibri"/>
              </a:rPr>
              <a:t>ако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поврзани со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мисијата.</a:t>
            </a:r>
            <a:endParaRPr sz="120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r>
              <a:rPr sz="1200" spc="-15" dirty="0">
                <a:latin typeface="Calibri"/>
                <a:cs typeface="Calibri"/>
              </a:rPr>
              <a:t>Приходот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стопанските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дејности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endParaRPr sz="1200">
              <a:latin typeface="Calibri"/>
              <a:cs typeface="Calibri"/>
            </a:endParaRPr>
          </a:p>
          <a:p>
            <a:pPr marL="91440" marR="22606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alibri"/>
                <a:cs typeface="Calibri"/>
              </a:rPr>
              <a:t>оданочува </a:t>
            </a:r>
            <a:r>
              <a:rPr sz="1200" dirty="0">
                <a:latin typeface="Calibri"/>
                <a:cs typeface="Calibri"/>
              </a:rPr>
              <a:t>и мора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 се реинвестира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во </a:t>
            </a:r>
            <a:r>
              <a:rPr sz="1200" spc="-5" dirty="0">
                <a:latin typeface="Calibri"/>
                <a:cs typeface="Calibri"/>
              </a:rPr>
              <a:t>статутарните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активности на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ГО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475"/>
              </a:spcBef>
            </a:pPr>
            <a:r>
              <a:rPr sz="1400" b="1" spc="-10" dirty="0">
                <a:latin typeface="Calibri"/>
                <a:cs typeface="Calibri"/>
              </a:rPr>
              <a:t>ХОЛАНДИЈА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24000" cy="4265930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 marR="265430">
              <a:lnSpc>
                <a:spcPct val="100000"/>
              </a:lnSpc>
              <a:spcBef>
                <a:spcPts val="280"/>
              </a:spcBef>
            </a:pPr>
            <a:r>
              <a:rPr sz="1200" spc="-5" dirty="0">
                <a:latin typeface="Calibri"/>
                <a:cs typeface="Calibri"/>
              </a:rPr>
              <a:t>Либерален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приод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кон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стопанските </a:t>
            </a:r>
            <a:r>
              <a:rPr sz="1200" spc="-5" dirty="0">
                <a:latin typeface="Calibri"/>
                <a:cs typeface="Calibri"/>
              </a:rPr>
              <a:t> дејности</a:t>
            </a:r>
            <a:endParaRPr sz="1200">
              <a:latin typeface="Calibri"/>
              <a:cs typeface="Calibri"/>
            </a:endParaRPr>
          </a:p>
          <a:p>
            <a:pPr marL="377825" marR="252095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</a:pPr>
            <a:r>
              <a:rPr sz="1200" spc="-10" dirty="0">
                <a:latin typeface="Calibri"/>
                <a:cs typeface="Calibri"/>
              </a:rPr>
              <a:t>Дозволени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секакви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стопански</a:t>
            </a:r>
            <a:endParaRPr sz="12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дејности</a:t>
            </a:r>
            <a:endParaRPr sz="1200">
              <a:latin typeface="Calibri"/>
              <a:cs typeface="Calibri"/>
            </a:endParaRPr>
          </a:p>
          <a:p>
            <a:pPr marL="377825" marR="155575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</a:pPr>
            <a:r>
              <a:rPr sz="1200" spc="-10" dirty="0">
                <a:latin typeface="Calibri"/>
                <a:cs typeface="Calibri"/>
              </a:rPr>
              <a:t>Ослободени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данок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ако </a:t>
            </a:r>
            <a:r>
              <a:rPr sz="1200" spc="-5" dirty="0">
                <a:latin typeface="Calibri"/>
                <a:cs typeface="Calibri"/>
              </a:rPr>
              <a:t> вишокот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endParaRPr sz="1200">
              <a:latin typeface="Calibri"/>
              <a:cs typeface="Calibri"/>
            </a:endParaRPr>
          </a:p>
          <a:p>
            <a:pPr marL="377825" algn="just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30" dirty="0">
                <a:latin typeface="Calibri"/>
                <a:cs typeface="Calibri"/>
              </a:rPr>
              <a:t>х</a:t>
            </a:r>
            <a:r>
              <a:rPr sz="1200" spc="-35" dirty="0">
                <a:latin typeface="Calibri"/>
                <a:cs typeface="Calibri"/>
              </a:rPr>
              <a:t>о</a:t>
            </a:r>
            <a:r>
              <a:rPr sz="1200" spc="-5" dirty="0">
                <a:latin typeface="Calibri"/>
                <a:cs typeface="Calibri"/>
              </a:rPr>
              <a:t>д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35" dirty="0">
                <a:latin typeface="Calibri"/>
                <a:cs typeface="Calibri"/>
              </a:rPr>
              <a:t>о</a:t>
            </a:r>
            <a:r>
              <a:rPr sz="1200" dirty="0">
                <a:latin typeface="Calibri"/>
                <a:cs typeface="Calibri"/>
              </a:rPr>
              <a:t>д</a:t>
            </a:r>
            <a:endParaRPr sz="1200">
              <a:latin typeface="Calibri"/>
              <a:cs typeface="Calibri"/>
            </a:endParaRPr>
          </a:p>
          <a:p>
            <a:pPr marL="377825" marR="98425" algn="just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овие дејности </a:t>
            </a:r>
            <a:r>
              <a:rPr sz="1200" dirty="0">
                <a:latin typeface="Calibri"/>
                <a:cs typeface="Calibri"/>
              </a:rPr>
              <a:t>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под </a:t>
            </a:r>
            <a:r>
              <a:rPr sz="1200" spc="-5" dirty="0">
                <a:latin typeface="Calibri"/>
                <a:cs typeface="Calibri"/>
              </a:rPr>
              <a:t>15.000 Евра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годишно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или</a:t>
            </a:r>
            <a:endParaRPr sz="1200">
              <a:latin typeface="Calibri"/>
              <a:cs typeface="Calibri"/>
            </a:endParaRPr>
          </a:p>
          <a:p>
            <a:pPr marL="377825" algn="just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помалку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endParaRPr sz="120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75.000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Евра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во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последните </a:t>
            </a:r>
            <a:r>
              <a:rPr sz="1200" dirty="0">
                <a:latin typeface="Calibri"/>
                <a:cs typeface="Calibri"/>
              </a:rPr>
              <a:t>4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години.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6D1A1F4A-200B-93E9-9461-03A8D75B72F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C00000"/>
                </a:solidFill>
              </a:rPr>
              <a:t>Регулатива</a:t>
            </a:r>
            <a:r>
              <a:rPr sz="2800" spc="2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во</a:t>
            </a:r>
            <a:r>
              <a:rPr sz="2800" spc="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Северна</a:t>
            </a:r>
            <a:r>
              <a:rPr sz="2800" spc="40" dirty="0">
                <a:solidFill>
                  <a:srgbClr val="C00000"/>
                </a:solidFill>
              </a:rPr>
              <a:t> </a:t>
            </a:r>
            <a:r>
              <a:rPr sz="2800" spc="-20" dirty="0">
                <a:solidFill>
                  <a:srgbClr val="C00000"/>
                </a:solidFill>
              </a:rPr>
              <a:t>Македонија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4" y="1654595"/>
            <a:ext cx="7522845" cy="27089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Приходите</a:t>
            </a:r>
            <a:r>
              <a:rPr sz="2000" spc="-30" dirty="0">
                <a:latin typeface="Calibri"/>
                <a:cs typeface="Calibri"/>
              </a:rPr>
              <a:t> од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донации</a:t>
            </a:r>
            <a:r>
              <a:rPr sz="2000" dirty="0">
                <a:latin typeface="Calibri"/>
                <a:cs typeface="Calibri"/>
              </a:rPr>
              <a:t> и </a:t>
            </a:r>
            <a:r>
              <a:rPr sz="2000" spc="-5" dirty="0">
                <a:latin typeface="Calibri"/>
                <a:cs typeface="Calibri"/>
              </a:rPr>
              <a:t>грантови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оданочуваат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Економски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активности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дозволени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ако </a:t>
            </a:r>
            <a:r>
              <a:rPr sz="2000" dirty="0">
                <a:latin typeface="Calibri"/>
                <a:cs typeface="Calibri"/>
              </a:rPr>
              <a:t>се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поврзани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 статутарните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цели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 </a:t>
            </a:r>
            <a:r>
              <a:rPr sz="2000" spc="-10" dirty="0">
                <a:latin typeface="Calibri"/>
                <a:cs typeface="Calibri"/>
              </a:rPr>
              <a:t>ослободени </a:t>
            </a:r>
            <a:r>
              <a:rPr sz="2000" spc="-30" dirty="0">
                <a:latin typeface="Calibri"/>
                <a:cs typeface="Calibri"/>
              </a:rPr>
              <a:t>од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данок</a:t>
            </a:r>
            <a:r>
              <a:rPr sz="2000" dirty="0">
                <a:latin typeface="Calibri"/>
                <a:cs typeface="Calibri"/>
              </a:rPr>
              <a:t> 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добивка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освен </a:t>
            </a:r>
            <a:r>
              <a:rPr sz="2000" spc="-10" dirty="0">
                <a:latin typeface="Calibri"/>
                <a:cs typeface="Calibri"/>
              </a:rPr>
              <a:t>кога</a:t>
            </a:r>
            <a:r>
              <a:rPr sz="2000" spc="-15" dirty="0">
                <a:latin typeface="Calibri"/>
                <a:cs typeface="Calibri"/>
              </a:rPr>
              <a:t> приходот</a:t>
            </a:r>
            <a:r>
              <a:rPr sz="2000" spc="-30" dirty="0">
                <a:latin typeface="Calibri"/>
                <a:cs typeface="Calibri"/>
              </a:rPr>
              <a:t> од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економската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активност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може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да </a:t>
            </a:r>
            <a:r>
              <a:rPr sz="2000" spc="-15" dirty="0">
                <a:latin typeface="Calibri"/>
                <a:cs typeface="Calibri"/>
              </a:rPr>
              <a:t>доведе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до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нелојална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конкуренција</a:t>
            </a:r>
            <a:endParaRPr sz="2000">
              <a:latin typeface="Calibri"/>
              <a:cs typeface="Calibri"/>
            </a:endParaRPr>
          </a:p>
          <a:p>
            <a:pPr marL="299085" marR="16891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Приходот </a:t>
            </a:r>
            <a:r>
              <a:rPr sz="2000" spc="-30" dirty="0">
                <a:latin typeface="Calibri"/>
                <a:cs typeface="Calibri"/>
              </a:rPr>
              <a:t>од </a:t>
            </a:r>
            <a:r>
              <a:rPr sz="2000" spc="-10" dirty="0">
                <a:latin typeface="Calibri"/>
                <a:cs typeface="Calibri"/>
              </a:rPr>
              <a:t>економска </a:t>
            </a:r>
            <a:r>
              <a:rPr sz="2000" spc="-5" dirty="0">
                <a:latin typeface="Calibri"/>
                <a:cs typeface="Calibri"/>
              </a:rPr>
              <a:t>активност </a:t>
            </a:r>
            <a:r>
              <a:rPr sz="2000" dirty="0">
                <a:latin typeface="Calibri"/>
                <a:cs typeface="Calibri"/>
              </a:rPr>
              <a:t>над 1 </a:t>
            </a:r>
            <a:r>
              <a:rPr sz="2000" spc="-5" dirty="0">
                <a:latin typeface="Calibri"/>
                <a:cs typeface="Calibri"/>
              </a:rPr>
              <a:t>мил. денари </a:t>
            </a:r>
            <a:r>
              <a:rPr sz="2000" spc="-15" dirty="0">
                <a:latin typeface="Calibri"/>
                <a:cs typeface="Calibri"/>
              </a:rPr>
              <a:t>годишно </a:t>
            </a:r>
            <a:r>
              <a:rPr sz="2000" dirty="0">
                <a:latin typeface="Calibri"/>
                <a:cs typeface="Calibri"/>
              </a:rPr>
              <a:t>се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оданочува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 1%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износот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што</a:t>
            </a:r>
            <a:r>
              <a:rPr sz="2000" spc="-10" dirty="0">
                <a:latin typeface="Calibri"/>
                <a:cs typeface="Calibri"/>
              </a:rPr>
              <a:t> го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надминува </a:t>
            </a:r>
            <a:r>
              <a:rPr sz="2000" spc="-5" dirty="0">
                <a:latin typeface="Calibri"/>
                <a:cs typeface="Calibri"/>
              </a:rPr>
              <a:t>прагот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65B05692-869B-9126-83F0-8D81716BCB4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5210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Прашања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за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дискусија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6932930" cy="2709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Какво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досегашното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искуство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од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примената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данокот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добивка?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е </a:t>
            </a:r>
            <a:r>
              <a:rPr sz="2000" spc="-10" dirty="0">
                <a:latin typeface="Calibri"/>
                <a:cs typeface="Calibri"/>
              </a:rPr>
              <a:t>доволно </a:t>
            </a:r>
            <a:r>
              <a:rPr sz="2000" dirty="0">
                <a:latin typeface="Calibri"/>
                <a:cs typeface="Calibri"/>
              </a:rPr>
              <a:t>јасна </a:t>
            </a:r>
            <a:r>
              <a:rPr sz="2000" spc="-5" dirty="0">
                <a:latin typeface="Calibri"/>
                <a:cs typeface="Calibri"/>
              </a:rPr>
              <a:t>регулативата?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299085" marR="204470" indent="-299720" algn="r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стимулира</a:t>
            </a:r>
            <a:r>
              <a:rPr sz="2000" spc="-30" dirty="0">
                <a:latin typeface="Calibri"/>
                <a:cs typeface="Calibri"/>
              </a:rPr>
              <a:t> ГО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</a:t>
            </a:r>
            <a:r>
              <a:rPr sz="2000" dirty="0">
                <a:latin typeface="Calibri"/>
                <a:cs typeface="Calibri"/>
              </a:rPr>
              <a:t> генерираат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сопствени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приходи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од</a:t>
            </a:r>
            <a:endParaRPr sz="2000">
              <a:latin typeface="Calibri"/>
              <a:cs typeface="Calibri"/>
            </a:endParaRPr>
          </a:p>
          <a:p>
            <a:pPr marR="196850" algn="r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стопански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дејности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(вклучително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неповрзани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целите)?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5" dirty="0">
                <a:latin typeface="Calibri"/>
                <a:cs typeface="Calibri"/>
              </a:rPr>
              <a:t> сегашниот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третман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соодветно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поставен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споредено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третманот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5" dirty="0">
                <a:latin typeface="Calibri"/>
                <a:cs typeface="Calibri"/>
              </a:rPr>
              <a:t> комерцијалните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субјекти?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EB8A39BC-96A4-19F1-4620-27C84D4CAD7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ДАНОК</a:t>
            </a:r>
            <a:r>
              <a:rPr spc="-30" dirty="0"/>
              <a:t> </a:t>
            </a:r>
            <a:r>
              <a:rPr spc="-5" dirty="0"/>
              <a:t>НА </a:t>
            </a:r>
            <a:r>
              <a:rPr spc="-30" dirty="0"/>
              <a:t>ДОДАДЕНА</a:t>
            </a:r>
            <a:r>
              <a:rPr spc="10" dirty="0"/>
              <a:t> </a:t>
            </a:r>
            <a:r>
              <a:rPr spc="-10" dirty="0"/>
              <a:t>ВРЕДНОСТ </a:t>
            </a:r>
            <a:r>
              <a:rPr spc="-890" dirty="0"/>
              <a:t> </a:t>
            </a:r>
            <a:r>
              <a:rPr spc="-5" dirty="0"/>
              <a:t>(ДДВ)</a:t>
            </a:r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B4C57E0C-05E0-E49C-FAF8-1ACCB1E98C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0568070B-D1F2-AEAE-8801-8A0418BA4A8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C00000"/>
                </a:solidFill>
              </a:rPr>
              <a:t>Споредбени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искуства</a:t>
            </a:r>
            <a:r>
              <a:rPr sz="2800" spc="15" dirty="0">
                <a:solidFill>
                  <a:srgbClr val="C00000"/>
                </a:solidFill>
              </a:rPr>
              <a:t> </a:t>
            </a:r>
            <a:r>
              <a:rPr sz="2800" spc="-40" dirty="0">
                <a:solidFill>
                  <a:srgbClr val="C00000"/>
                </a:solidFill>
              </a:rPr>
              <a:t>од</a:t>
            </a:r>
            <a:r>
              <a:rPr sz="2800" spc="-1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ЕУ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и </a:t>
            </a:r>
            <a:r>
              <a:rPr sz="2800" spc="-10" dirty="0">
                <a:solidFill>
                  <a:srgbClr val="C00000"/>
                </a:solidFill>
              </a:rPr>
              <a:t>Западен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Балкан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578575"/>
            <a:ext cx="7479030" cy="348361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Два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аспекти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ДДВ:</a:t>
            </a:r>
            <a:endParaRPr sz="20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5" dirty="0">
                <a:latin typeface="Calibri"/>
                <a:cs typeface="Calibri"/>
              </a:rPr>
              <a:t>Влезен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ДДВ –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кога</a:t>
            </a:r>
            <a:r>
              <a:rPr sz="1600" spc="-5" dirty="0">
                <a:latin typeface="Calibri"/>
                <a:cs typeface="Calibri"/>
              </a:rPr>
              <a:t> се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набавуваат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добра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услуги</a:t>
            </a:r>
            <a:endParaRPr sz="16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15" dirty="0">
                <a:latin typeface="Calibri"/>
                <a:cs typeface="Calibri"/>
              </a:rPr>
              <a:t>Излезен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ДДВ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кога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обезбедуваат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добра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услуги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(ДДВ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обврзници)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Во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принцип</a:t>
            </a:r>
            <a:r>
              <a:rPr sz="2000" spc="-30" dirty="0">
                <a:latin typeface="Calibri"/>
                <a:cs typeface="Calibri"/>
              </a:rPr>
              <a:t> ГО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го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плаќаат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влезниот </a:t>
            </a:r>
            <a:r>
              <a:rPr sz="2000" dirty="0">
                <a:latin typeface="Calibri"/>
                <a:cs typeface="Calibri"/>
              </a:rPr>
              <a:t>ДДВ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Сличен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третман</a:t>
            </a:r>
            <a:r>
              <a:rPr sz="2000" spc="-15" dirty="0">
                <a:latin typeface="Calibri"/>
                <a:cs typeface="Calibri"/>
              </a:rPr>
              <a:t> како</a:t>
            </a:r>
            <a:r>
              <a:rPr sz="2000" spc="-10" dirty="0">
                <a:latin typeface="Calibri"/>
                <a:cs typeface="Calibri"/>
              </a:rPr>
              <a:t> кај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компаниите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ако </a:t>
            </a:r>
            <a:r>
              <a:rPr sz="2000" dirty="0">
                <a:latin typeface="Calibri"/>
                <a:cs typeface="Calibri"/>
              </a:rPr>
              <a:t>се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ДДВ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обврзници</a:t>
            </a:r>
            <a:endParaRPr sz="2000">
              <a:latin typeface="Calibri"/>
              <a:cs typeface="Calibri"/>
            </a:endParaRPr>
          </a:p>
          <a:p>
            <a:pPr marL="12700" marR="713105">
              <a:lnSpc>
                <a:spcPct val="12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Некогаш </a:t>
            </a:r>
            <a:r>
              <a:rPr sz="2000" dirty="0">
                <a:latin typeface="Calibri"/>
                <a:cs typeface="Calibri"/>
              </a:rPr>
              <a:t>и </a:t>
            </a:r>
            <a:r>
              <a:rPr sz="2000" spc="-5" dirty="0">
                <a:latin typeface="Calibri"/>
                <a:cs typeface="Calibri"/>
              </a:rPr>
              <a:t>услугите што </a:t>
            </a:r>
            <a:r>
              <a:rPr sz="2000" dirty="0">
                <a:latin typeface="Calibri"/>
                <a:cs typeface="Calibri"/>
              </a:rPr>
              <a:t>ги </a:t>
            </a:r>
            <a:r>
              <a:rPr sz="2000" spc="-5" dirty="0">
                <a:latin typeface="Calibri"/>
                <a:cs typeface="Calibri"/>
              </a:rPr>
              <a:t>даваат </a:t>
            </a:r>
            <a:r>
              <a:rPr sz="2000" spc="-30" dirty="0">
                <a:latin typeface="Calibri"/>
                <a:cs typeface="Calibri"/>
              </a:rPr>
              <a:t>ГО </a:t>
            </a:r>
            <a:r>
              <a:rPr sz="2000" dirty="0">
                <a:latin typeface="Calibri"/>
                <a:cs typeface="Calibri"/>
              </a:rPr>
              <a:t>се </a:t>
            </a:r>
            <a:r>
              <a:rPr sz="2000" spc="-10" dirty="0">
                <a:latin typeface="Calibri"/>
                <a:cs typeface="Calibri"/>
              </a:rPr>
              <a:t>ослободени </a:t>
            </a:r>
            <a:r>
              <a:rPr sz="2000" spc="-35" dirty="0">
                <a:latin typeface="Calibri"/>
                <a:cs typeface="Calibri"/>
              </a:rPr>
              <a:t>од </a:t>
            </a:r>
            <a:r>
              <a:rPr sz="2000" dirty="0">
                <a:latin typeface="Calibri"/>
                <a:cs typeface="Calibri"/>
              </a:rPr>
              <a:t>ДДВ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Следствено: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Влезниот </a:t>
            </a:r>
            <a:r>
              <a:rPr sz="2000" dirty="0">
                <a:latin typeface="Calibri"/>
                <a:cs typeface="Calibri"/>
              </a:rPr>
              <a:t>ДДВ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претставува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товар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Многу </a:t>
            </a:r>
            <a:r>
              <a:rPr sz="2000" spc="-10" dirty="0">
                <a:latin typeface="Calibri"/>
                <a:cs typeface="Calibri"/>
              </a:rPr>
              <a:t>ретко </a:t>
            </a:r>
            <a:r>
              <a:rPr sz="2000" dirty="0">
                <a:latin typeface="Calibri"/>
                <a:cs typeface="Calibri"/>
              </a:rPr>
              <a:t>се </a:t>
            </a:r>
            <a:r>
              <a:rPr sz="2000" spc="-5" dirty="0">
                <a:latin typeface="Calibri"/>
                <a:cs typeface="Calibri"/>
              </a:rPr>
              <a:t>воведуваат механизми </a:t>
            </a:r>
            <a:r>
              <a:rPr sz="2000" dirty="0">
                <a:latin typeface="Calibri"/>
                <a:cs typeface="Calibri"/>
              </a:rPr>
              <a:t>за поврат на </a:t>
            </a:r>
            <a:r>
              <a:rPr sz="2000" spc="-10" dirty="0">
                <a:latin typeface="Calibri"/>
                <a:cs typeface="Calibri"/>
              </a:rPr>
              <a:t>влезниот </a:t>
            </a:r>
            <a:r>
              <a:rPr sz="2000" dirty="0">
                <a:latin typeface="Calibri"/>
                <a:cs typeface="Calibri"/>
              </a:rPr>
              <a:t>ДДВ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 </a:t>
            </a:r>
            <a:r>
              <a:rPr sz="2000" spc="-30" dirty="0">
                <a:latin typeface="Calibri"/>
                <a:cs typeface="Calibri"/>
              </a:rPr>
              <a:t>ГО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269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93997FB2-80A8-BC57-C546-2394023D384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Примери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439657" y="6477685"/>
            <a:ext cx="155575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latin typeface="Calibri"/>
                <a:cs typeface="Calibri"/>
              </a:rPr>
              <a:t>Излезен </a:t>
            </a:r>
            <a:r>
              <a:rPr sz="1200" spc="-5" dirty="0">
                <a:latin typeface="Calibri"/>
                <a:cs typeface="Calibri"/>
              </a:rPr>
              <a:t>ДДВ:</a:t>
            </a:r>
            <a:endParaRPr sz="1200">
              <a:latin typeface="Calibri"/>
              <a:cs typeface="Calibri"/>
            </a:endParaRPr>
          </a:p>
          <a:p>
            <a:pPr marL="26289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10" dirty="0">
                <a:latin typeface="Calibri"/>
                <a:cs typeface="Calibri"/>
              </a:rPr>
              <a:t>Ослободени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endParaRPr sz="1200">
              <a:latin typeface="Calibri"/>
              <a:cs typeface="Calibri"/>
            </a:endParaRPr>
          </a:p>
          <a:p>
            <a:pPr marL="26289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услугите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20" dirty="0">
                <a:latin typeface="Calibri"/>
                <a:cs typeface="Calibri"/>
              </a:rPr>
              <a:t> ГО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кон</a:t>
            </a:r>
            <a:endParaRPr sz="1200">
              <a:latin typeface="Calibri"/>
              <a:cs typeface="Calibri"/>
            </a:endParaRPr>
          </a:p>
          <a:p>
            <a:pPr marL="26289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членките</a:t>
            </a:r>
            <a:r>
              <a:rPr sz="1200" spc="-10" dirty="0">
                <a:latin typeface="Calibri"/>
                <a:cs typeface="Calibri"/>
              </a:rPr>
              <a:t> ако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тие</a:t>
            </a:r>
            <a:endParaRPr sz="1200">
              <a:latin typeface="Calibri"/>
              <a:cs typeface="Calibri"/>
            </a:endParaRPr>
          </a:p>
          <a:p>
            <a:pPr marL="262890" marR="25463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плаќаат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членарина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или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реалното</a:t>
            </a:r>
            <a:endParaRPr sz="1200">
              <a:latin typeface="Calibri"/>
              <a:cs typeface="Calibri"/>
            </a:endParaRPr>
          </a:p>
          <a:p>
            <a:pPr marL="262890" marR="18351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чинење на услугата.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применува </a:t>
            </a:r>
            <a:r>
              <a:rPr sz="1200" spc="-10" dirty="0">
                <a:latin typeface="Calibri"/>
                <a:cs typeface="Calibri"/>
              </a:rPr>
              <a:t>ако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ослободувањето </a:t>
            </a:r>
            <a:r>
              <a:rPr sz="1200" spc="-5" dirty="0">
                <a:latin typeface="Calibri"/>
                <a:cs typeface="Calibri"/>
              </a:rPr>
              <a:t>не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ја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наруши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лојалната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конкуренција</a:t>
            </a:r>
            <a:endParaRPr sz="120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Стапки на ДДВ: 25%,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13% и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8954" y="1504950"/>
            <a:ext cx="167386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latin typeface="Calibri"/>
                <a:cs typeface="Calibri"/>
              </a:rPr>
              <a:t>Излезен </a:t>
            </a:r>
            <a:r>
              <a:rPr sz="1200" spc="-5" dirty="0">
                <a:latin typeface="Calibri"/>
                <a:cs typeface="Calibri"/>
              </a:rPr>
              <a:t>ДДВ:</a:t>
            </a:r>
            <a:endParaRPr sz="1200">
              <a:latin typeface="Calibri"/>
              <a:cs typeface="Calibri"/>
            </a:endParaRPr>
          </a:p>
          <a:p>
            <a:pPr marL="263525" marR="14668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10" dirty="0">
                <a:latin typeface="Calibri"/>
                <a:cs typeface="Calibri"/>
              </a:rPr>
              <a:t>Одредени </a:t>
            </a:r>
            <a:r>
              <a:rPr sz="1200" spc="-5" dirty="0">
                <a:latin typeface="Calibri"/>
                <a:cs typeface="Calibri"/>
              </a:rPr>
              <a:t>добра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услуги </a:t>
            </a:r>
            <a:r>
              <a:rPr sz="1200" spc="-10" dirty="0">
                <a:latin typeface="Calibri"/>
                <a:cs typeface="Calibri"/>
              </a:rPr>
              <a:t>релевантни </a:t>
            </a:r>
            <a:r>
              <a:rPr sz="1200" spc="-5" dirty="0">
                <a:latin typeface="Calibri"/>
                <a:cs typeface="Calibri"/>
              </a:rPr>
              <a:t> за </a:t>
            </a:r>
            <a:r>
              <a:rPr sz="1200" spc="-20" dirty="0">
                <a:latin typeface="Calibri"/>
                <a:cs typeface="Calibri"/>
              </a:rPr>
              <a:t>ГО </a:t>
            </a:r>
            <a:r>
              <a:rPr sz="1200" spc="-5" dirty="0">
                <a:latin typeface="Calibri"/>
                <a:cs typeface="Calibri"/>
              </a:rPr>
              <a:t>се со пониска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стапка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10%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(стандардна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20%)</a:t>
            </a:r>
            <a:endParaRPr sz="1200">
              <a:latin typeface="Calibri"/>
              <a:cs typeface="Calibri"/>
            </a:endParaRPr>
          </a:p>
          <a:p>
            <a:pPr marL="263525" marR="24892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10" dirty="0">
                <a:latin typeface="Calibri"/>
                <a:cs typeface="Calibri"/>
              </a:rPr>
              <a:t>Ако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средствата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користат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endParaRPr sz="1200">
              <a:latin typeface="Calibri"/>
              <a:cs typeface="Calibri"/>
            </a:endParaRPr>
          </a:p>
          <a:p>
            <a:pPr marL="263525" marR="47307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профитни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непрофитни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активности,</a:t>
            </a:r>
            <a:endParaRPr sz="120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ослободувањето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ДДВ се пресметува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10" dirty="0">
                <a:latin typeface="Calibri"/>
                <a:cs typeface="Calibri"/>
              </a:rPr>
              <a:t> соодносот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endParaRPr sz="1200">
              <a:latin typeface="Calibri"/>
              <a:cs typeface="Calibri"/>
            </a:endParaRPr>
          </a:p>
          <a:p>
            <a:pPr marL="263525" marR="208279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приходите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5" dirty="0">
                <a:latin typeface="Calibri"/>
                <a:cs typeface="Calibri"/>
              </a:rPr>
              <a:t>ДДВ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ослободени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неослбодени</a:t>
            </a:r>
            <a:endParaRPr sz="12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активности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5853" y="1506474"/>
            <a:ext cx="1556385" cy="42919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sz="1200" spc="-10" dirty="0">
                <a:latin typeface="Calibri"/>
                <a:cs typeface="Calibri"/>
              </a:rPr>
              <a:t>Излезен </a:t>
            </a:r>
            <a:r>
              <a:rPr sz="1200" spc="-5" dirty="0">
                <a:latin typeface="Calibri"/>
                <a:cs typeface="Calibri"/>
              </a:rPr>
              <a:t>ДДВ:</a:t>
            </a:r>
            <a:endParaRPr sz="1200">
              <a:latin typeface="Calibri"/>
              <a:cs typeface="Calibri"/>
            </a:endParaRPr>
          </a:p>
          <a:p>
            <a:pPr marL="263525" marR="112395" indent="-172720">
              <a:lnSpc>
                <a:spcPct val="100000"/>
              </a:lnSpc>
              <a:buChar char="-"/>
              <a:tabLst>
                <a:tab pos="264160" algn="l"/>
              </a:tabLst>
            </a:pPr>
            <a:r>
              <a:rPr sz="1200" spc="-10" dirty="0">
                <a:latin typeface="Calibri"/>
                <a:cs typeface="Calibri"/>
              </a:rPr>
              <a:t>Ослободување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ДДВ</a:t>
            </a:r>
            <a:r>
              <a:rPr sz="1200" spc="-5" dirty="0">
                <a:latin typeface="Calibri"/>
                <a:cs typeface="Calibri"/>
              </a:rPr>
              <a:t> за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услуги</a:t>
            </a:r>
            <a:r>
              <a:rPr sz="1200" spc="-20" dirty="0">
                <a:latin typeface="Calibri"/>
                <a:cs typeface="Calibri"/>
              </a:rPr>
              <a:t> од 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јавен интерес: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здравство,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образование,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културни,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научни.</a:t>
            </a:r>
            <a:endParaRPr sz="12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</a:pPr>
            <a:r>
              <a:rPr sz="1200" spc="-5" dirty="0">
                <a:latin typeface="Calibri"/>
                <a:cs typeface="Calibri"/>
              </a:rPr>
              <a:t>Повластена</a:t>
            </a:r>
            <a:endParaRPr sz="1200">
              <a:latin typeface="Calibri"/>
              <a:cs typeface="Calibri"/>
            </a:endParaRPr>
          </a:p>
          <a:p>
            <a:pPr marL="263525" marR="13462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стапка на ДДВ за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ГО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исклучиво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работат </a:t>
            </a:r>
            <a:r>
              <a:rPr sz="1200" dirty="0">
                <a:latin typeface="Calibri"/>
                <a:cs typeface="Calibri"/>
              </a:rPr>
              <a:t>во </a:t>
            </a:r>
            <a:r>
              <a:rPr sz="1200" spc="-5" dirty="0">
                <a:latin typeface="Calibri"/>
                <a:cs typeface="Calibri"/>
              </a:rPr>
              <a:t>јавен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интерес,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добротворни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религиски </a:t>
            </a:r>
            <a:r>
              <a:rPr sz="1200" spc="-15" dirty="0">
                <a:latin typeface="Calibri"/>
                <a:cs typeface="Calibri"/>
              </a:rPr>
              <a:t>цели</a:t>
            </a:r>
            <a:endParaRPr sz="1200">
              <a:latin typeface="Calibri"/>
              <a:cs typeface="Calibri"/>
            </a:endParaRPr>
          </a:p>
          <a:p>
            <a:pPr marL="263525" marR="231140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</a:pPr>
            <a:r>
              <a:rPr sz="1200" spc="-10" dirty="0">
                <a:latin typeface="Calibri"/>
                <a:cs typeface="Calibri"/>
              </a:rPr>
              <a:t>Ако </a:t>
            </a:r>
            <a:r>
              <a:rPr sz="1200" spc="-5" dirty="0">
                <a:latin typeface="Calibri"/>
                <a:cs typeface="Calibri"/>
              </a:rPr>
              <a:t>активноста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подлежи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ДДВ</a:t>
            </a:r>
            <a:r>
              <a:rPr sz="1200" dirty="0">
                <a:latin typeface="Calibri"/>
                <a:cs typeface="Calibri"/>
              </a:rPr>
              <a:t> е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дел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овие статутарни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цели,</a:t>
            </a:r>
            <a:r>
              <a:rPr sz="1200" dirty="0">
                <a:latin typeface="Calibri"/>
                <a:cs typeface="Calibri"/>
              </a:rPr>
              <a:t> има</a:t>
            </a:r>
            <a:endParaRPr sz="1200">
              <a:latin typeface="Calibri"/>
              <a:cs typeface="Calibri"/>
            </a:endParaRPr>
          </a:p>
          <a:p>
            <a:pPr marL="263525" marR="9588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по</a:t>
            </a:r>
            <a:r>
              <a:rPr sz="1200" spc="-10" dirty="0">
                <a:latin typeface="Calibri"/>
                <a:cs typeface="Calibri"/>
              </a:rPr>
              <a:t>в</a:t>
            </a:r>
            <a:r>
              <a:rPr sz="1200" spc="-5" dirty="0">
                <a:latin typeface="Calibri"/>
                <a:cs typeface="Calibri"/>
              </a:rPr>
              <a:t>лас</a:t>
            </a:r>
            <a:r>
              <a:rPr sz="1200" spc="-15" dirty="0">
                <a:latin typeface="Calibri"/>
                <a:cs typeface="Calibri"/>
              </a:rPr>
              <a:t>т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5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ст</a:t>
            </a:r>
            <a:r>
              <a:rPr sz="1200" dirty="0">
                <a:latin typeface="Calibri"/>
                <a:cs typeface="Calibri"/>
              </a:rPr>
              <a:t>ап</a:t>
            </a:r>
            <a:r>
              <a:rPr sz="1200" spc="-20" dirty="0">
                <a:latin typeface="Calibri"/>
                <a:cs typeface="Calibri"/>
              </a:rPr>
              <a:t>к</a:t>
            </a:r>
            <a:r>
              <a:rPr sz="1200" dirty="0">
                <a:latin typeface="Calibri"/>
                <a:cs typeface="Calibri"/>
              </a:rPr>
              <a:t>а 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7%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(стандардна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стапка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е </a:t>
            </a:r>
            <a:r>
              <a:rPr sz="1200" spc="-5" dirty="0">
                <a:latin typeface="Calibri"/>
                <a:cs typeface="Calibri"/>
              </a:rPr>
              <a:t>7%)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663" y="1098803"/>
            <a:ext cx="1793748" cy="3185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9663" y="1098803"/>
            <a:ext cx="1793875" cy="31877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334"/>
              </a:spcBef>
            </a:pPr>
            <a:r>
              <a:rPr sz="1400" b="1" spc="-25" dirty="0">
                <a:latin typeface="Calibri"/>
                <a:cs typeface="Calibri"/>
              </a:rPr>
              <a:t>ХРВАТСКА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</a:pPr>
            <a:r>
              <a:rPr sz="1400" b="1" spc="-10" dirty="0">
                <a:latin typeface="Calibri"/>
                <a:cs typeface="Calibri"/>
              </a:rPr>
              <a:t>ФРАНЦИЈА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</a:pPr>
            <a:r>
              <a:rPr sz="1400" b="1" dirty="0">
                <a:latin typeface="Calibri"/>
                <a:cs typeface="Calibri"/>
              </a:rPr>
              <a:t>ГЕРМАНИЈА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</a:pPr>
            <a:r>
              <a:rPr sz="1400" b="1" spc="-5" dirty="0">
                <a:latin typeface="Calibri"/>
                <a:cs typeface="Calibri"/>
              </a:rPr>
              <a:t>СЛОВЕНИЈА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4738" y="1532382"/>
            <a:ext cx="1524000" cy="4265930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sz="1200" spc="-10" dirty="0">
                <a:latin typeface="Calibri"/>
                <a:cs typeface="Calibri"/>
              </a:rPr>
              <a:t>Излезен </a:t>
            </a:r>
            <a:r>
              <a:rPr sz="1200" spc="-5" dirty="0">
                <a:latin typeface="Calibri"/>
                <a:cs typeface="Calibri"/>
              </a:rPr>
              <a:t>ДДВ:</a:t>
            </a:r>
            <a:endParaRPr sz="120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Ослободени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одредени </a:t>
            </a:r>
            <a:r>
              <a:rPr sz="1200" spc="-5" dirty="0">
                <a:latin typeface="Calibri"/>
                <a:cs typeface="Calibri"/>
              </a:rPr>
              <a:t>услуги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ГО: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услуги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кон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членство што</a:t>
            </a:r>
            <a:endParaRPr sz="1200">
              <a:latin typeface="Calibri"/>
              <a:cs typeface="Calibri"/>
            </a:endParaRPr>
          </a:p>
          <a:p>
            <a:pPr marL="264160" marR="110489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плаќа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членарина,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спортски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  <a:p>
            <a:pPr marL="264160" marR="18415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физичка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култура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 </a:t>
            </a:r>
            <a:r>
              <a:rPr sz="1200" dirty="0">
                <a:latin typeface="Calibri"/>
                <a:cs typeface="Calibri"/>
              </a:rPr>
              <a:t>ги </a:t>
            </a:r>
            <a:r>
              <a:rPr sz="1200" spc="-5" dirty="0">
                <a:latin typeface="Calibri"/>
                <a:cs typeface="Calibri"/>
              </a:rPr>
              <a:t>даваат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непрофитни,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добра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услуги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поврзани со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настани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endParaRPr sz="1200">
              <a:latin typeface="Calibri"/>
              <a:cs typeface="Calibri"/>
            </a:endParaRPr>
          </a:p>
          <a:p>
            <a:pPr marL="264160" marR="15494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прибирање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средства (а не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комерцијални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остварување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добивка)</a:t>
            </a:r>
            <a:endParaRPr sz="1200">
              <a:latin typeface="Calibri"/>
              <a:cs typeface="Calibri"/>
            </a:endParaRPr>
          </a:p>
          <a:p>
            <a:pPr marL="91440" marR="10668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Влезен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ДДВ: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Ослободени </a:t>
            </a:r>
            <a:r>
              <a:rPr sz="1200" spc="-5" dirty="0">
                <a:latin typeface="Calibri"/>
                <a:cs typeface="Calibri"/>
              </a:rPr>
              <a:t>на </a:t>
            </a:r>
            <a:r>
              <a:rPr sz="1200" dirty="0">
                <a:latin typeface="Calibri"/>
                <a:cs typeface="Calibri"/>
              </a:rPr>
              <a:t>увоз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 добра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одредени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непрофитни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цели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497205">
              <a:lnSpc>
                <a:spcPct val="100000"/>
              </a:lnSpc>
              <a:spcBef>
                <a:spcPts val="475"/>
              </a:spcBef>
            </a:pPr>
            <a:r>
              <a:rPr sz="1400" b="1" spc="-5" dirty="0">
                <a:latin typeface="Calibri"/>
                <a:cs typeface="Calibri"/>
              </a:rPr>
              <a:t>ИРСКА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24000" cy="4265930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sz="1200" spc="-5" dirty="0">
                <a:latin typeface="Calibri"/>
                <a:cs typeface="Calibri"/>
              </a:rPr>
              <a:t>Влезе</a:t>
            </a:r>
            <a:r>
              <a:rPr sz="1200" dirty="0">
                <a:latin typeface="Calibri"/>
                <a:cs typeface="Calibri"/>
              </a:rPr>
              <a:t>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ДДВ</a:t>
            </a:r>
            <a:r>
              <a:rPr sz="120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90805" marR="215265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sz="1200" spc="-5" dirty="0">
                <a:latin typeface="Calibri"/>
                <a:cs typeface="Calibri"/>
              </a:rPr>
              <a:t>Компензациска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шема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одредени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ГО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(charities)</a:t>
            </a:r>
            <a:endParaRPr sz="1200">
              <a:latin typeface="Calibri"/>
              <a:cs typeface="Calibri"/>
            </a:endParaRPr>
          </a:p>
          <a:p>
            <a:pPr marL="90805" marR="133985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sz="1200" dirty="0">
                <a:latin typeface="Calibri"/>
                <a:cs typeface="Calibri"/>
              </a:rPr>
              <a:t>Поврат </a:t>
            </a:r>
            <a:r>
              <a:rPr sz="1200" spc="-5" dirty="0">
                <a:latin typeface="Calibri"/>
                <a:cs typeface="Calibri"/>
              </a:rPr>
              <a:t>на </a:t>
            </a:r>
            <a:r>
              <a:rPr sz="1200" spc="-15" dirty="0">
                <a:latin typeface="Calibri"/>
                <a:cs typeface="Calibri"/>
              </a:rPr>
              <a:t>дел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ДДВ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го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платиле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во </a:t>
            </a:r>
            <a:r>
              <a:rPr sz="1200" spc="-10" dirty="0">
                <a:latin typeface="Calibri"/>
                <a:cs typeface="Calibri"/>
              </a:rPr>
              <a:t>претходната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година ако</a:t>
            </a:r>
            <a:r>
              <a:rPr sz="1200" spc="-5" dirty="0">
                <a:latin typeface="Calibri"/>
                <a:cs typeface="Calibri"/>
              </a:rPr>
              <a:t> не го</a:t>
            </a:r>
            <a:endParaRPr sz="1200">
              <a:latin typeface="Calibri"/>
              <a:cs typeface="Calibri"/>
            </a:endParaRPr>
          </a:p>
          <a:p>
            <a:pPr marL="90805" marR="22606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повратиле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друг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основ</a:t>
            </a:r>
            <a:endParaRPr sz="1200">
              <a:latin typeface="Calibri"/>
              <a:cs typeface="Calibri"/>
            </a:endParaRPr>
          </a:p>
          <a:p>
            <a:pPr marL="90805" marR="631190">
              <a:lnSpc>
                <a:spcPct val="100000"/>
              </a:lnSpc>
              <a:spcBef>
                <a:spcPts val="5"/>
              </a:spcBef>
              <a:buChar char="-"/>
              <a:tabLst>
                <a:tab pos="172085" algn="l"/>
              </a:tabLst>
            </a:pPr>
            <a:r>
              <a:rPr sz="1200" spc="-5" dirty="0">
                <a:latin typeface="Calibri"/>
                <a:cs typeface="Calibri"/>
              </a:rPr>
              <a:t>Само на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трошоците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поврзани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нивната</a:t>
            </a:r>
            <a:endParaRPr sz="1200">
              <a:latin typeface="Calibri"/>
              <a:cs typeface="Calibri"/>
            </a:endParaRPr>
          </a:p>
          <a:p>
            <a:pPr marL="90805" marR="10922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добротворна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цел/активности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максимум </a:t>
            </a:r>
            <a:r>
              <a:rPr sz="1200" spc="-5" dirty="0">
                <a:latin typeface="Calibri"/>
                <a:cs typeface="Calibri"/>
              </a:rPr>
              <a:t>до </a:t>
            </a:r>
            <a:r>
              <a:rPr sz="1200" dirty="0">
                <a:latin typeface="Calibri"/>
                <a:cs typeface="Calibri"/>
              </a:rPr>
              <a:t>5 мил.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Евра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годишно</a:t>
            </a:r>
            <a:endParaRPr sz="1200">
              <a:latin typeface="Calibri"/>
              <a:cs typeface="Calibri"/>
            </a:endParaRPr>
          </a:p>
          <a:p>
            <a:pPr marL="172085" indent="-81280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sz="1200" dirty="0">
                <a:latin typeface="Calibri"/>
                <a:cs typeface="Calibri"/>
              </a:rPr>
              <a:t>Поврат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ДДВ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кога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набавуваат</a:t>
            </a:r>
            <a:endParaRPr sz="1200">
              <a:latin typeface="Calibri"/>
              <a:cs typeface="Calibri"/>
            </a:endParaRPr>
          </a:p>
          <a:p>
            <a:pPr marL="90805" marR="10858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специфична опрема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(медицинска,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спасување)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2F1211B9-84BA-DEA8-69AD-9BD0BD18AB8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C00000"/>
                </a:solidFill>
              </a:rPr>
              <a:t>Регулатива</a:t>
            </a:r>
            <a:r>
              <a:rPr sz="2800" spc="2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во</a:t>
            </a:r>
            <a:r>
              <a:rPr sz="2800" spc="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Северна</a:t>
            </a:r>
            <a:r>
              <a:rPr sz="2800" spc="40" dirty="0">
                <a:solidFill>
                  <a:srgbClr val="C00000"/>
                </a:solidFill>
              </a:rPr>
              <a:t> </a:t>
            </a:r>
            <a:r>
              <a:rPr sz="2800" spc="-20" dirty="0">
                <a:solidFill>
                  <a:srgbClr val="C00000"/>
                </a:solidFill>
              </a:rPr>
              <a:t>Македонија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080871"/>
            <a:ext cx="7593965" cy="4439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dirty="0">
                <a:latin typeface="Calibri"/>
                <a:cs typeface="Calibri"/>
              </a:rPr>
              <a:t>Влезно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ДДВ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Задолжително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 2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исклучоци:</a:t>
            </a:r>
            <a:endParaRPr sz="2000">
              <a:latin typeface="Calibri"/>
              <a:cs typeface="Calibri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10" dirty="0">
                <a:latin typeface="Calibri"/>
                <a:cs typeface="Calibri"/>
              </a:rPr>
              <a:t>Добра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услуги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што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набавуваат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проекти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меѓународни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институции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вклучително</a:t>
            </a:r>
            <a:r>
              <a:rPr sz="1600" spc="-5" dirty="0">
                <a:latin typeface="Calibri"/>
                <a:cs typeface="Calibri"/>
              </a:rPr>
              <a:t> 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кофинансирањето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Буџетот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под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децентрализирана </a:t>
            </a:r>
            <a:r>
              <a:rPr sz="1600" dirty="0">
                <a:latin typeface="Calibri"/>
                <a:cs typeface="Calibri"/>
              </a:rPr>
              <a:t>ИПА,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 на </a:t>
            </a:r>
            <a:r>
              <a:rPr sz="1600" spc="-10" dirty="0">
                <a:latin typeface="Calibri"/>
                <a:cs typeface="Calibri"/>
              </a:rPr>
              <a:t>учеството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проектите</a:t>
            </a:r>
            <a:endParaRPr sz="1600">
              <a:latin typeface="Calibri"/>
              <a:cs typeface="Calibri"/>
            </a:endParaRPr>
          </a:p>
          <a:p>
            <a:pPr marL="697865" marR="605790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20" dirty="0">
                <a:latin typeface="Calibri"/>
                <a:cs typeface="Calibri"/>
              </a:rPr>
              <a:t>Под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Законот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r>
              <a:rPr sz="1600" spc="-5" dirty="0">
                <a:latin typeface="Calibri"/>
                <a:cs typeface="Calibri"/>
              </a:rPr>
              <a:t> 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спонзорства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индивидуални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корпоративни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донатори.</a:t>
            </a:r>
            <a:r>
              <a:rPr sz="1600" spc="-5" dirty="0">
                <a:latin typeface="Calibri"/>
                <a:cs typeface="Calibri"/>
              </a:rPr>
              <a:t> Важи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парични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нефинансиски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endParaRPr sz="1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Излезно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ДДВ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Нема преференцијален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третман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добрата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услугите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од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endParaRPr sz="2000">
              <a:latin typeface="Calibri"/>
              <a:cs typeface="Calibri"/>
            </a:endParaRPr>
          </a:p>
          <a:p>
            <a:pPr marL="299085" marR="67310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Изземање </a:t>
            </a:r>
            <a:r>
              <a:rPr sz="2000" spc="-35" dirty="0">
                <a:latin typeface="Calibri"/>
                <a:cs typeface="Calibri"/>
              </a:rPr>
              <a:t>од </a:t>
            </a:r>
            <a:r>
              <a:rPr sz="2000" dirty="0">
                <a:latin typeface="Calibri"/>
                <a:cs typeface="Calibri"/>
              </a:rPr>
              <a:t>ДДВ на </a:t>
            </a:r>
            <a:r>
              <a:rPr sz="2000" spc="-20" dirty="0">
                <a:latin typeface="Calibri"/>
                <a:cs typeface="Calibri"/>
              </a:rPr>
              <a:t>одредени </a:t>
            </a:r>
            <a:r>
              <a:rPr sz="2000" dirty="0">
                <a:latin typeface="Calibri"/>
                <a:cs typeface="Calibri"/>
              </a:rPr>
              <a:t>услуги во </a:t>
            </a:r>
            <a:r>
              <a:rPr sz="2000" spc="-10" dirty="0">
                <a:latin typeface="Calibri"/>
                <a:cs typeface="Calibri"/>
              </a:rPr>
              <a:t>култура, </a:t>
            </a:r>
            <a:r>
              <a:rPr sz="2000" spc="-5" dirty="0">
                <a:latin typeface="Calibri"/>
                <a:cs typeface="Calibri"/>
              </a:rPr>
              <a:t>здравство,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социјала</a:t>
            </a:r>
            <a:endParaRPr sz="2000">
              <a:latin typeface="Calibri"/>
              <a:cs typeface="Calibri"/>
            </a:endParaRPr>
          </a:p>
          <a:p>
            <a:pPr marL="299085" marR="6350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30" dirty="0">
                <a:latin typeface="Calibri"/>
                <a:cs typeface="Calibri"/>
              </a:rPr>
              <a:t>ГО </a:t>
            </a:r>
            <a:r>
              <a:rPr sz="2000" dirty="0">
                <a:latin typeface="Calibri"/>
                <a:cs typeface="Calibri"/>
              </a:rPr>
              <a:t>станува ДДВ </a:t>
            </a:r>
            <a:r>
              <a:rPr sz="2000" spc="-5" dirty="0">
                <a:latin typeface="Calibri"/>
                <a:cs typeface="Calibri"/>
              </a:rPr>
              <a:t>обврзник </a:t>
            </a:r>
            <a:r>
              <a:rPr sz="2000" spc="-15" dirty="0">
                <a:latin typeface="Calibri"/>
                <a:cs typeface="Calibri"/>
              </a:rPr>
              <a:t>кога годишните приходи </a:t>
            </a:r>
            <a:r>
              <a:rPr sz="2000" spc="-35" dirty="0">
                <a:latin typeface="Calibri"/>
                <a:cs typeface="Calibri"/>
              </a:rPr>
              <a:t>од </a:t>
            </a:r>
            <a:r>
              <a:rPr sz="2000" spc="-10" dirty="0">
                <a:latin typeface="Calibri"/>
                <a:cs typeface="Calibri"/>
              </a:rPr>
              <a:t>стопанска </a:t>
            </a:r>
            <a:r>
              <a:rPr sz="2000" spc="-5" dirty="0">
                <a:latin typeface="Calibri"/>
                <a:cs typeface="Calibri"/>
              </a:rPr>
              <a:t> дејност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што </a:t>
            </a:r>
            <a:r>
              <a:rPr sz="2000" spc="-15" dirty="0">
                <a:latin typeface="Calibri"/>
                <a:cs typeface="Calibri"/>
              </a:rPr>
              <a:t>подлежат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 ДДВ</a:t>
            </a:r>
            <a:r>
              <a:rPr sz="2000" spc="-15" dirty="0">
                <a:latin typeface="Calibri"/>
                <a:cs typeface="Calibri"/>
              </a:rPr>
              <a:t> ќе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надмине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прагот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од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 </a:t>
            </a:r>
            <a:r>
              <a:rPr sz="2000" spc="-5" dirty="0">
                <a:latin typeface="Calibri"/>
                <a:cs typeface="Calibri"/>
              </a:rPr>
              <a:t>мил.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МКД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3C0810B8-73EF-5A92-2A89-EC6EDC06554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5210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Прашања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за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дискусија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7614920" cy="2709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Какво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досегашното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искуство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од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примената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данокот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spc="-15" dirty="0">
                <a:latin typeface="Calibri"/>
                <a:cs typeface="Calibri"/>
              </a:rPr>
              <a:t>додадена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вредност?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соочуваат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</a:t>
            </a:r>
            <a:r>
              <a:rPr sz="2000" spc="-5" dirty="0">
                <a:latin typeface="Calibri"/>
                <a:cs typeface="Calibri"/>
              </a:rPr>
              <a:t> предизвици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неговата </a:t>
            </a:r>
            <a:r>
              <a:rPr sz="2000" dirty="0">
                <a:latin typeface="Calibri"/>
                <a:cs typeface="Calibri"/>
              </a:rPr>
              <a:t>примена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како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да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 надминат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овие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предизвици?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може</a:t>
            </a:r>
            <a:r>
              <a:rPr sz="2000" spc="-5" dirty="0">
                <a:latin typeface="Calibri"/>
                <a:cs typeface="Calibri"/>
              </a:rPr>
              <a:t> да </a:t>
            </a:r>
            <a:r>
              <a:rPr sz="2000" dirty="0">
                <a:latin typeface="Calibri"/>
                <a:cs typeface="Calibri"/>
              </a:rPr>
              <a:t>се </a:t>
            </a:r>
            <a:r>
              <a:rPr sz="2000" spc="-5" dirty="0">
                <a:latin typeface="Calibri"/>
                <a:cs typeface="Calibri"/>
              </a:rPr>
              <a:t>унапреди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ДДВ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третманот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намалување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финансискиот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товар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влезниот</a:t>
            </a:r>
            <a:r>
              <a:rPr sz="2000" dirty="0">
                <a:latin typeface="Calibri"/>
                <a:cs typeface="Calibri"/>
              </a:rPr>
              <a:t> ДДВ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особено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малите</a:t>
            </a:r>
            <a:r>
              <a:rPr sz="2000" spc="-30" dirty="0">
                <a:latin typeface="Calibri"/>
                <a:cs typeface="Calibri"/>
              </a:rPr>
              <a:t> ГО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сл?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7B1831EF-3556-E6EC-E013-343A8B77498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ДАНОЧНИ </a:t>
            </a:r>
            <a:r>
              <a:rPr spc="-30" dirty="0"/>
              <a:t>ОСЛОБОДУВАЊА </a:t>
            </a:r>
            <a:r>
              <a:rPr spc="-5" dirty="0"/>
              <a:t>НА </a:t>
            </a:r>
            <a:r>
              <a:rPr spc="-890" dirty="0"/>
              <a:t> </a:t>
            </a:r>
            <a:r>
              <a:rPr spc="-5" dirty="0"/>
              <a:t>ФИЛАНТРОПСКИ</a:t>
            </a:r>
            <a:r>
              <a:rPr spc="25" dirty="0"/>
              <a:t> </a:t>
            </a:r>
            <a:r>
              <a:rPr spc="-20" dirty="0"/>
              <a:t>ДАВАЊА</a:t>
            </a:r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D4787852-A6EE-3897-245E-3F41605BBD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48431A79-2A64-1C13-A9D8-26103E076E5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C00000"/>
                </a:solidFill>
              </a:rPr>
              <a:t>Споредбени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искуства</a:t>
            </a:r>
            <a:r>
              <a:rPr sz="2800" spc="15" dirty="0">
                <a:solidFill>
                  <a:srgbClr val="C00000"/>
                </a:solidFill>
              </a:rPr>
              <a:t> </a:t>
            </a:r>
            <a:r>
              <a:rPr sz="2800" spc="-40" dirty="0">
                <a:solidFill>
                  <a:srgbClr val="C00000"/>
                </a:solidFill>
              </a:rPr>
              <a:t>од</a:t>
            </a:r>
            <a:r>
              <a:rPr sz="2800" spc="-1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ЕУ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и </a:t>
            </a:r>
            <a:r>
              <a:rPr sz="2800" spc="-10" dirty="0">
                <a:solidFill>
                  <a:srgbClr val="C00000"/>
                </a:solidFill>
              </a:rPr>
              <a:t>Западен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Балкан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578575"/>
            <a:ext cx="7353934" cy="408432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Даночни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бенефиции</a:t>
            </a:r>
            <a:r>
              <a:rPr sz="2000" dirty="0">
                <a:latin typeface="Calibri"/>
                <a:cs typeface="Calibri"/>
              </a:rPr>
              <a:t> за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индивидуални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корпоративни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донатори</a:t>
            </a:r>
            <a:endParaRPr sz="20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10" dirty="0">
                <a:latin typeface="Calibri"/>
                <a:cs typeface="Calibri"/>
              </a:rPr>
              <a:t>Речиси</a:t>
            </a:r>
            <a:r>
              <a:rPr sz="1600" spc="-5" dirty="0">
                <a:latin typeface="Calibri"/>
                <a:cs typeface="Calibri"/>
              </a:rPr>
              <a:t> сите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обезбедуваат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ослободувања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ДДВ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донациите</a:t>
            </a:r>
            <a:endParaRPr sz="20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15" dirty="0">
                <a:latin typeface="Calibri"/>
                <a:cs typeface="Calibri"/>
              </a:rPr>
              <a:t>Одредени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ослободувања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донирани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добра</a:t>
            </a:r>
            <a:r>
              <a:rPr sz="1600" spc="-5" dirty="0">
                <a:latin typeface="Calibri"/>
                <a:cs typeface="Calibri"/>
              </a:rPr>
              <a:t> и </a:t>
            </a:r>
            <a:r>
              <a:rPr sz="1600" spc="-10" dirty="0">
                <a:latin typeface="Calibri"/>
                <a:cs typeface="Calibri"/>
              </a:rPr>
              <a:t>услуги</a:t>
            </a:r>
            <a:endParaRPr sz="16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15" dirty="0">
                <a:latin typeface="Calibri"/>
                <a:cs typeface="Calibri"/>
              </a:rPr>
              <a:t>Ослободување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ДДВ на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смс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Данок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подарок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наследство</a:t>
            </a:r>
            <a:endParaRPr sz="20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30" dirty="0">
                <a:latin typeface="Calibri"/>
                <a:cs typeface="Calibri"/>
              </a:rPr>
              <a:t>ГО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статус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ОЈИ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ослободени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овој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данок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речиси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секаде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ЕУ</a:t>
            </a:r>
            <a:endParaRPr sz="16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Хрватска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само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хуманитарни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Црвен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крст; во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Бугарија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наследство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</a:t>
            </a:r>
            <a:endParaRPr sz="1600">
              <a:latin typeface="Calibri"/>
              <a:cs typeface="Calibri"/>
            </a:endParaRPr>
          </a:p>
          <a:p>
            <a:pPr marL="697865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износ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125.000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Евра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Прекугранична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филантропија</a:t>
            </a:r>
            <a:endParaRPr sz="20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15" dirty="0">
                <a:latin typeface="Calibri"/>
                <a:cs typeface="Calibri"/>
              </a:rPr>
              <a:t>Слободно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движење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капиталот,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следствено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применува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донациите</a:t>
            </a:r>
            <a:endParaRPr sz="16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5" dirty="0">
                <a:latin typeface="Calibri"/>
                <a:cs typeface="Calibri"/>
              </a:rPr>
              <a:t>Даночни </a:t>
            </a:r>
            <a:r>
              <a:rPr sz="1600" spc="-10" dirty="0">
                <a:latin typeface="Calibri"/>
                <a:cs typeface="Calibri"/>
              </a:rPr>
              <a:t>ослободувања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 </a:t>
            </a:r>
            <a:r>
              <a:rPr sz="1600" spc="-10" dirty="0">
                <a:latin typeface="Calibri"/>
                <a:cs typeface="Calibri"/>
              </a:rPr>
              <a:t>донаторите</a:t>
            </a:r>
            <a:r>
              <a:rPr sz="1600" spc="-15" dirty="0">
                <a:latin typeface="Calibri"/>
                <a:cs typeface="Calibri"/>
              </a:rPr>
              <a:t> кон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споредбено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слични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 </a:t>
            </a:r>
            <a:r>
              <a:rPr sz="1600" spc="-10" dirty="0">
                <a:latin typeface="Calibri"/>
                <a:cs typeface="Calibri"/>
              </a:rPr>
              <a:t>ЕУ</a:t>
            </a:r>
            <a:endParaRPr sz="16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</a:pPr>
            <a:r>
              <a:rPr sz="1600" spc="-10" dirty="0">
                <a:latin typeface="Calibri"/>
                <a:cs typeface="Calibri"/>
              </a:rPr>
              <a:t>Предизвик</a:t>
            </a:r>
            <a:r>
              <a:rPr sz="1600" spc="-5" dirty="0">
                <a:latin typeface="Calibri"/>
                <a:cs typeface="Calibri"/>
              </a:rPr>
              <a:t> 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повеќето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ЕУ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AE509DD4-D6E8-CF61-FF44-B370CB2FE98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384174"/>
            <a:ext cx="63144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Даночни</a:t>
            </a:r>
            <a:r>
              <a:rPr sz="2800" spc="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бенефиции</a:t>
            </a:r>
            <a:r>
              <a:rPr sz="2800" spc="2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за индивидуални</a:t>
            </a:r>
            <a:r>
              <a:rPr sz="2800" spc="15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и </a:t>
            </a:r>
            <a:r>
              <a:rPr sz="2800" spc="-61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корпоративни</a:t>
            </a:r>
            <a:r>
              <a:rPr sz="2800" spc="35" dirty="0">
                <a:solidFill>
                  <a:srgbClr val="C00000"/>
                </a:solidFill>
              </a:rPr>
              <a:t> </a:t>
            </a:r>
            <a:r>
              <a:rPr sz="2800" spc="-15" dirty="0">
                <a:solidFill>
                  <a:srgbClr val="C00000"/>
                </a:solidFill>
              </a:rPr>
              <a:t>донатори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367374"/>
            <a:ext cx="7537450" cy="415734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2000" dirty="0">
                <a:latin typeface="Calibri"/>
                <a:cs typeface="Calibri"/>
              </a:rPr>
              <a:t>Два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основни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модела: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Даночно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намалување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(од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основицата)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најзастапен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Даночен</a:t>
            </a:r>
            <a:r>
              <a:rPr sz="1600" spc="-10" dirty="0">
                <a:latin typeface="Calibri"/>
                <a:cs typeface="Calibri"/>
              </a:rPr>
              <a:t> кредит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(од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данокот)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Хибриден</a:t>
            </a:r>
            <a:r>
              <a:rPr sz="1600" spc="-5" dirty="0">
                <a:latin typeface="Calibri"/>
                <a:cs typeface="Calibri"/>
              </a:rPr>
              <a:t> пристап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(во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зависност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типот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донатор)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Широк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спектар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критериуми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нивоа: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Предмет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донација: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парични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нефинансиски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(утврдување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вредност)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Подобност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примателите: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ОЈИ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или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активности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јавен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интерес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Ограничување на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износите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даночното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ослободување:</a:t>
            </a:r>
            <a:endParaRPr sz="16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698500" algn="l"/>
              </a:tabLst>
            </a:pPr>
            <a:r>
              <a:rPr sz="1200" dirty="0">
                <a:latin typeface="Calibri"/>
                <a:cs typeface="Calibri"/>
              </a:rPr>
              <a:t>%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приходот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подлежи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оданочување,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добивката,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вкупниот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обрт</a:t>
            </a:r>
            <a:r>
              <a:rPr sz="1200" dirty="0">
                <a:latin typeface="Calibri"/>
                <a:cs typeface="Calibri"/>
              </a:rPr>
              <a:t> или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приход,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данокот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35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Ограничување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износот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донацијата </a:t>
            </a:r>
            <a:r>
              <a:rPr sz="1600" spc="-5" dirty="0">
                <a:latin typeface="Calibri"/>
                <a:cs typeface="Calibri"/>
              </a:rPr>
              <a:t>што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може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ослободена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данок: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%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донацијата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Подобност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донациите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врз основа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нивната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големина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(најмала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или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најголема)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Користење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посебни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алатки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донирање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B4D3A204-3F57-F691-8943-A3A11077E03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Примери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439657" y="6477685"/>
            <a:ext cx="155575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 marR="147320">
              <a:lnSpc>
                <a:spcPct val="100000"/>
              </a:lnSpc>
              <a:spcBef>
                <a:spcPts val="280"/>
              </a:spcBef>
              <a:buChar char="-"/>
              <a:tabLst>
                <a:tab pos="172085" algn="l"/>
              </a:tabLst>
            </a:pPr>
            <a:r>
              <a:rPr sz="1200" spc="-5" dirty="0">
                <a:latin typeface="Calibri"/>
                <a:cs typeface="Calibri"/>
              </a:rPr>
              <a:t>Корпоративни: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даночно намалување, </a:t>
            </a:r>
            <a:r>
              <a:rPr sz="1200" dirty="0">
                <a:latin typeface="Calibri"/>
                <a:cs typeface="Calibri"/>
              </a:rPr>
              <a:t> 2%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вкупниот </a:t>
            </a:r>
            <a:r>
              <a:rPr sz="1200" spc="-15" dirty="0">
                <a:latin typeface="Calibri"/>
                <a:cs typeface="Calibri"/>
              </a:rPr>
              <a:t>приход</a:t>
            </a:r>
            <a:endParaRPr sz="1200">
              <a:latin typeface="Calibri"/>
              <a:cs typeface="Calibri"/>
            </a:endParaRPr>
          </a:p>
          <a:p>
            <a:pPr marL="90805" marR="177800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sz="1200" spc="-5" dirty="0">
                <a:latin typeface="Calibri"/>
                <a:cs typeface="Calibri"/>
              </a:rPr>
              <a:t>Индивидуални: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даночно намалување, </a:t>
            </a:r>
            <a:r>
              <a:rPr sz="1200" dirty="0">
                <a:latin typeface="Calibri"/>
                <a:cs typeface="Calibri"/>
              </a:rPr>
              <a:t> 2%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приходот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 се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оданочува. </a:t>
            </a:r>
            <a:r>
              <a:rPr sz="1200" spc="-5" dirty="0">
                <a:latin typeface="Calibri"/>
                <a:cs typeface="Calibri"/>
              </a:rPr>
              <a:t>Не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применува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нефинансиски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донации</a:t>
            </a:r>
            <a:endParaRPr sz="1200">
              <a:latin typeface="Calibri"/>
              <a:cs typeface="Calibri"/>
            </a:endParaRPr>
          </a:p>
          <a:p>
            <a:pPr marL="262890" marR="386715" indent="-172720" algn="just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За активности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јавен интерес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области;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нема</a:t>
            </a:r>
            <a:endParaRPr sz="1200">
              <a:latin typeface="Calibri"/>
              <a:cs typeface="Calibri"/>
            </a:endParaRPr>
          </a:p>
          <a:p>
            <a:pPr marL="262890" algn="just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посебна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процедура</a:t>
            </a:r>
            <a:endParaRPr sz="1200">
              <a:latin typeface="Calibri"/>
              <a:cs typeface="Calibri"/>
            </a:endParaRPr>
          </a:p>
          <a:p>
            <a:pPr marL="262890" marR="175260" indent="-172720" algn="just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Н</a:t>
            </a:r>
            <a:r>
              <a:rPr sz="1200" spc="-10" dirty="0">
                <a:latin typeface="Calibri"/>
                <a:cs typeface="Calibri"/>
              </a:rPr>
              <a:t>е</a:t>
            </a:r>
            <a:r>
              <a:rPr sz="1200" dirty="0">
                <a:latin typeface="Calibri"/>
                <a:cs typeface="Calibri"/>
              </a:rPr>
              <a:t>ма </a:t>
            </a:r>
            <a:r>
              <a:rPr sz="1200" spc="-10" dirty="0">
                <a:latin typeface="Calibri"/>
                <a:cs typeface="Calibri"/>
              </a:rPr>
              <a:t>д</a:t>
            </a:r>
            <a:r>
              <a:rPr sz="1200" spc="-5" dirty="0">
                <a:latin typeface="Calibri"/>
                <a:cs typeface="Calibri"/>
              </a:rPr>
              <a:t>оп</a:t>
            </a:r>
            <a:r>
              <a:rPr sz="1200" spc="-20" dirty="0">
                <a:latin typeface="Calibri"/>
                <a:cs typeface="Calibri"/>
              </a:rPr>
              <a:t>о</a:t>
            </a:r>
            <a:r>
              <a:rPr sz="1200" spc="-5" dirty="0">
                <a:latin typeface="Calibri"/>
                <a:cs typeface="Calibri"/>
              </a:rPr>
              <a:t>л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10" dirty="0">
                <a:latin typeface="Calibri"/>
                <a:cs typeface="Calibri"/>
              </a:rPr>
              <a:t>т</a:t>
            </a:r>
            <a:r>
              <a:rPr sz="1200" spc="-25" dirty="0">
                <a:latin typeface="Calibri"/>
                <a:cs typeface="Calibri"/>
              </a:rPr>
              <a:t>е</a:t>
            </a:r>
            <a:r>
              <a:rPr sz="1200" spc="-5" dirty="0">
                <a:latin typeface="Calibri"/>
                <a:cs typeface="Calibri"/>
              </a:rPr>
              <a:t>л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  </a:t>
            </a:r>
            <a:r>
              <a:rPr sz="1200" spc="-5" dirty="0">
                <a:latin typeface="Calibri"/>
                <a:cs typeface="Calibri"/>
              </a:rPr>
              <a:t>обврски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endParaRPr sz="1200">
              <a:latin typeface="Calibri"/>
              <a:cs typeface="Calibri"/>
            </a:endParaRPr>
          </a:p>
          <a:p>
            <a:pPr marL="26289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известување</a:t>
            </a:r>
            <a:endParaRPr sz="1200">
              <a:latin typeface="Calibri"/>
              <a:cs typeface="Calibri"/>
            </a:endParaRPr>
          </a:p>
          <a:p>
            <a:pPr marL="262890" marR="32131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Нефинансиски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донации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</a:t>
            </a:r>
            <a:r>
              <a:rPr sz="1200" spc="-5" dirty="0">
                <a:latin typeface="Calibri"/>
                <a:cs typeface="Calibri"/>
              </a:rPr>
              <a:t>ок</a:t>
            </a:r>
            <a:r>
              <a:rPr sz="1200" spc="-20" dirty="0">
                <a:latin typeface="Calibri"/>
                <a:cs typeface="Calibri"/>
              </a:rPr>
              <a:t>у</a:t>
            </a:r>
            <a:r>
              <a:rPr sz="1200" dirty="0">
                <a:latin typeface="Calibri"/>
                <a:cs typeface="Calibri"/>
              </a:rPr>
              <a:t>ме</a:t>
            </a:r>
            <a:r>
              <a:rPr sz="1200" spc="-5" dirty="0">
                <a:latin typeface="Calibri"/>
                <a:cs typeface="Calibri"/>
              </a:rPr>
              <a:t>нти</a:t>
            </a:r>
            <a:r>
              <a:rPr sz="1200" spc="5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аат</a:t>
            </a:r>
            <a:r>
              <a:rPr sz="1200" spc="-5" dirty="0">
                <a:latin typeface="Calibri"/>
                <a:cs typeface="Calibri"/>
              </a:rPr>
              <a:t> с</a:t>
            </a:r>
            <a:r>
              <a:rPr sz="1200" dirty="0">
                <a:latin typeface="Calibri"/>
                <a:cs typeface="Calibri"/>
              </a:rPr>
              <a:t>о  </a:t>
            </a:r>
            <a:r>
              <a:rPr sz="1200" spc="-5" dirty="0">
                <a:latin typeface="Calibri"/>
                <a:cs typeface="Calibri"/>
              </a:rPr>
              <a:t>испратница </a:t>
            </a:r>
            <a:r>
              <a:rPr sz="1200" dirty="0">
                <a:latin typeface="Calibri"/>
                <a:cs typeface="Calibri"/>
              </a:rPr>
              <a:t>или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друга </a:t>
            </a:r>
            <a:r>
              <a:rPr sz="1200" spc="-10" dirty="0">
                <a:latin typeface="Calibri"/>
                <a:cs typeface="Calibri"/>
              </a:rPr>
              <a:t>потврда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донација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8954" y="1504950"/>
            <a:ext cx="1673860" cy="4320540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263525" marR="135255" indent="-17272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Корпоративни: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даночен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кредит,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60%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5" dirty="0">
                <a:latin typeface="Calibri"/>
                <a:cs typeface="Calibri"/>
              </a:rPr>
              <a:t>донацијата,</a:t>
            </a:r>
            <a:endParaRPr sz="1200">
              <a:latin typeface="Calibri"/>
              <a:cs typeface="Calibri"/>
            </a:endParaRPr>
          </a:p>
          <a:p>
            <a:pPr marL="263525" marR="158750" algn="just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0.5%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10" dirty="0">
                <a:latin typeface="Calibri"/>
                <a:cs typeface="Calibri"/>
              </a:rPr>
              <a:t>годишниот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приход, пренослив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</a:t>
            </a:r>
            <a:r>
              <a:rPr sz="1200" dirty="0">
                <a:latin typeface="Calibri"/>
                <a:cs typeface="Calibri"/>
              </a:rPr>
              <a:t> 5 </a:t>
            </a:r>
            <a:r>
              <a:rPr sz="1200" spc="-15" dirty="0">
                <a:latin typeface="Calibri"/>
                <a:cs typeface="Calibri"/>
              </a:rPr>
              <a:t>год.</a:t>
            </a:r>
            <a:endParaRPr sz="1200">
              <a:latin typeface="Calibri"/>
              <a:cs typeface="Calibri"/>
            </a:endParaRPr>
          </a:p>
          <a:p>
            <a:pPr marL="263525" marR="13525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Индивидуални: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даночен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кредит,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66%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5" dirty="0">
                <a:latin typeface="Calibri"/>
                <a:cs typeface="Calibri"/>
              </a:rPr>
              <a:t>донацијата,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20%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приход 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оданочува</a:t>
            </a:r>
            <a:endParaRPr sz="1200">
              <a:latin typeface="Calibri"/>
              <a:cs typeface="Calibri"/>
            </a:endParaRPr>
          </a:p>
          <a:p>
            <a:pPr marL="263525" marR="476884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Нема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посебни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обврски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endParaRPr sz="1200">
              <a:latin typeface="Calibri"/>
              <a:cs typeface="Calibri"/>
            </a:endParaRPr>
          </a:p>
          <a:p>
            <a:pPr marL="263525" marR="40132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известување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</a:t>
            </a:r>
            <a:r>
              <a:rPr sz="1200" spc="-5" dirty="0">
                <a:latin typeface="Calibri"/>
                <a:cs typeface="Calibri"/>
              </a:rPr>
              <a:t>она</a:t>
            </a:r>
            <a:r>
              <a:rPr sz="1200" spc="-10" dirty="0">
                <a:latin typeface="Calibri"/>
                <a:cs typeface="Calibri"/>
              </a:rPr>
              <a:t>т</a:t>
            </a:r>
            <a:r>
              <a:rPr sz="1200" spc="-5" dirty="0">
                <a:latin typeface="Calibri"/>
                <a:cs typeface="Calibri"/>
              </a:rPr>
              <a:t>о</a:t>
            </a:r>
            <a:r>
              <a:rPr sz="1200" spc="5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10" dirty="0">
                <a:latin typeface="Calibri"/>
                <a:cs typeface="Calibri"/>
              </a:rPr>
              <a:t>т</a:t>
            </a:r>
            <a:r>
              <a:rPr sz="1200" dirty="0">
                <a:latin typeface="Calibri"/>
                <a:cs typeface="Calibri"/>
              </a:rPr>
              <a:t>е.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Г</a:t>
            </a:r>
            <a:r>
              <a:rPr sz="1200" dirty="0">
                <a:latin typeface="Calibri"/>
                <a:cs typeface="Calibri"/>
              </a:rPr>
              <a:t>О</a:t>
            </a:r>
            <a:endParaRPr sz="1200">
              <a:latin typeface="Calibri"/>
              <a:cs typeface="Calibri"/>
            </a:endParaRPr>
          </a:p>
          <a:p>
            <a:pPr marL="263525" marR="22923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покрај </a:t>
            </a:r>
            <a:r>
              <a:rPr sz="1200" spc="-10" dirty="0">
                <a:latin typeface="Calibri"/>
                <a:cs typeface="Calibri"/>
              </a:rPr>
              <a:t>годишниот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извештај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треба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</a:t>
            </a:r>
            <a:endParaRPr sz="12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поднесат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даночна</a:t>
            </a:r>
            <a:endParaRPr sz="12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пријава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5853" y="1506474"/>
            <a:ext cx="1556385" cy="42919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1440" marR="102870">
              <a:lnSpc>
                <a:spcPct val="100000"/>
              </a:lnSpc>
              <a:spcBef>
                <a:spcPts val="280"/>
              </a:spcBef>
              <a:buChar char="-"/>
              <a:tabLst>
                <a:tab pos="172720" algn="l"/>
              </a:tabLst>
            </a:pPr>
            <a:r>
              <a:rPr sz="1200" spc="-5" dirty="0">
                <a:latin typeface="Calibri"/>
                <a:cs typeface="Calibri"/>
              </a:rPr>
              <a:t>Корпоративни: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даночно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намалување, </a:t>
            </a:r>
            <a:r>
              <a:rPr sz="1200" spc="-10" dirty="0">
                <a:latin typeface="Calibri"/>
                <a:cs typeface="Calibri"/>
              </a:rPr>
              <a:t>до </a:t>
            </a:r>
            <a:r>
              <a:rPr sz="1200" dirty="0">
                <a:latin typeface="Calibri"/>
                <a:cs typeface="Calibri"/>
              </a:rPr>
              <a:t>20%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годишниот</a:t>
            </a:r>
            <a:endParaRPr sz="1200">
              <a:latin typeface="Calibri"/>
              <a:cs typeface="Calibri"/>
            </a:endParaRPr>
          </a:p>
          <a:p>
            <a:pPr marL="91440" marR="530225">
              <a:lnSpc>
                <a:spcPct val="100000"/>
              </a:lnSpc>
              <a:spcBef>
                <a:spcPts val="5"/>
              </a:spcBef>
            </a:pPr>
            <a:r>
              <a:rPr sz="1200" spc="-15" dirty="0">
                <a:latin typeface="Calibri"/>
                <a:cs typeface="Calibri"/>
              </a:rPr>
              <a:t>приход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оданочува.</a:t>
            </a:r>
            <a:endParaRPr sz="1200">
              <a:latin typeface="Calibri"/>
              <a:cs typeface="Calibri"/>
            </a:endParaRPr>
          </a:p>
          <a:p>
            <a:pPr marL="91440" marR="30924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Алтернативно,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0.4%</a:t>
            </a:r>
            <a:r>
              <a:rPr sz="1200" spc="-20" dirty="0">
                <a:latin typeface="Calibri"/>
                <a:cs typeface="Calibri"/>
              </a:rPr>
              <a:t> од </a:t>
            </a:r>
            <a:r>
              <a:rPr sz="1200" spc="-10" dirty="0">
                <a:latin typeface="Calibri"/>
                <a:cs typeface="Calibri"/>
              </a:rPr>
              <a:t>годишен</a:t>
            </a:r>
            <a:endParaRPr sz="1200">
              <a:latin typeface="Calibri"/>
              <a:cs typeface="Calibri"/>
            </a:endParaRPr>
          </a:p>
          <a:p>
            <a:pPr marL="91440" marR="17081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обрт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плати.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Може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 се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пренесат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во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следните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години.</a:t>
            </a:r>
            <a:endParaRPr sz="1200">
              <a:latin typeface="Calibri"/>
              <a:cs typeface="Calibri"/>
            </a:endParaRPr>
          </a:p>
          <a:p>
            <a:pPr marL="377825" marR="117475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377825" algn="l"/>
                <a:tab pos="378460" algn="l"/>
              </a:tabLst>
            </a:pPr>
            <a:r>
              <a:rPr sz="1200" spc="-5" dirty="0">
                <a:latin typeface="Calibri"/>
                <a:cs typeface="Calibri"/>
              </a:rPr>
              <a:t>Индивидуални: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даночно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намалување,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20% </a:t>
            </a:r>
            <a:r>
              <a:rPr sz="1200" spc="-20" dirty="0">
                <a:latin typeface="Calibri"/>
                <a:cs typeface="Calibri"/>
              </a:rPr>
              <a:t>од 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годишниот</a:t>
            </a:r>
            <a:endParaRPr sz="1200">
              <a:latin typeface="Calibri"/>
              <a:cs typeface="Calibri"/>
            </a:endParaRPr>
          </a:p>
          <a:p>
            <a:pPr marL="377825" marR="243840">
              <a:lnSpc>
                <a:spcPct val="100000"/>
              </a:lnSpc>
            </a:pPr>
            <a:r>
              <a:rPr sz="1200" spc="-15" dirty="0">
                <a:latin typeface="Calibri"/>
                <a:cs typeface="Calibri"/>
              </a:rPr>
              <a:t>приход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оданочува.</a:t>
            </a:r>
            <a:endParaRPr sz="1200">
              <a:latin typeface="Calibri"/>
              <a:cs typeface="Calibri"/>
            </a:endParaRPr>
          </a:p>
          <a:p>
            <a:pPr marL="377825" marR="126364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</a:pPr>
            <a:r>
              <a:rPr sz="1200" spc="-10" dirty="0">
                <a:latin typeface="Calibri"/>
                <a:cs typeface="Calibri"/>
              </a:rPr>
              <a:t>Кон </a:t>
            </a:r>
            <a:r>
              <a:rPr sz="1200" spc="-20" dirty="0">
                <a:latin typeface="Calibri"/>
                <a:cs typeface="Calibri"/>
              </a:rPr>
              <a:t>ГО </a:t>
            </a:r>
            <a:r>
              <a:rPr sz="1200" dirty="0">
                <a:latin typeface="Calibri"/>
                <a:cs typeface="Calibri"/>
              </a:rPr>
              <a:t>со </a:t>
            </a:r>
            <a:r>
              <a:rPr sz="1200" spc="-5" dirty="0">
                <a:latin typeface="Calibri"/>
                <a:cs typeface="Calibri"/>
              </a:rPr>
              <a:t>статус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ОЈИ</a:t>
            </a:r>
            <a:endParaRPr sz="1200">
              <a:latin typeface="Calibri"/>
              <a:cs typeface="Calibri"/>
            </a:endParaRPr>
          </a:p>
          <a:p>
            <a:pPr marL="377825" marR="393065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</a:pPr>
            <a:r>
              <a:rPr sz="1200" spc="-5" dirty="0">
                <a:latin typeface="Calibri"/>
                <a:cs typeface="Calibri"/>
              </a:rPr>
              <a:t>Ст</a:t>
            </a:r>
            <a:r>
              <a:rPr sz="1200" dirty="0">
                <a:latin typeface="Calibri"/>
                <a:cs typeface="Calibri"/>
              </a:rPr>
              <a:t>а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spc="-5" dirty="0">
                <a:latin typeface="Calibri"/>
                <a:cs typeface="Calibri"/>
              </a:rPr>
              <a:t>да</a:t>
            </a:r>
            <a:r>
              <a:rPr sz="1200" spc="-15" dirty="0">
                <a:latin typeface="Calibri"/>
                <a:cs typeface="Calibri"/>
              </a:rPr>
              <a:t>р</a:t>
            </a:r>
            <a:r>
              <a:rPr sz="1200" spc="-5" dirty="0">
                <a:latin typeface="Calibri"/>
                <a:cs typeface="Calibri"/>
              </a:rPr>
              <a:t>дн</a:t>
            </a:r>
            <a:r>
              <a:rPr sz="1200" dirty="0">
                <a:latin typeface="Calibri"/>
                <a:cs typeface="Calibri"/>
              </a:rPr>
              <a:t>о  </a:t>
            </a:r>
            <a:r>
              <a:rPr sz="1200" spc="-10" dirty="0">
                <a:latin typeface="Calibri"/>
                <a:cs typeface="Calibri"/>
              </a:rPr>
              <a:t>годишно</a:t>
            </a:r>
            <a:endParaRPr sz="12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известување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663" y="1098803"/>
            <a:ext cx="1793748" cy="3185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9663" y="1098803"/>
            <a:ext cx="1793875" cy="31877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334"/>
              </a:spcBef>
            </a:pPr>
            <a:r>
              <a:rPr sz="1400" b="1" spc="-25" dirty="0">
                <a:latin typeface="Calibri"/>
                <a:cs typeface="Calibri"/>
              </a:rPr>
              <a:t>ХРВАТСКА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</a:pPr>
            <a:r>
              <a:rPr sz="1400" b="1" spc="-10" dirty="0">
                <a:latin typeface="Calibri"/>
                <a:cs typeface="Calibri"/>
              </a:rPr>
              <a:t>ФРАНЦИЈА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34290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</a:pPr>
            <a:r>
              <a:rPr sz="1400" b="1" dirty="0">
                <a:latin typeface="Calibri"/>
                <a:cs typeface="Calibri"/>
              </a:rPr>
              <a:t>ГЕРМАНИЈА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</a:pPr>
            <a:r>
              <a:rPr sz="1400" b="1" spc="-5" dirty="0">
                <a:latin typeface="Calibri"/>
                <a:cs typeface="Calibri"/>
              </a:rPr>
              <a:t>СЛОВЕНИЈА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4738" y="1532382"/>
            <a:ext cx="1524000" cy="4265930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 marR="233679">
              <a:lnSpc>
                <a:spcPct val="100000"/>
              </a:lnSpc>
              <a:spcBef>
                <a:spcPts val="285"/>
              </a:spcBef>
              <a:buChar char="-"/>
              <a:tabLst>
                <a:tab pos="172720" algn="l"/>
              </a:tabLst>
            </a:pPr>
            <a:r>
              <a:rPr sz="1200" spc="-5" dirty="0">
                <a:latin typeface="Calibri"/>
                <a:cs typeface="Calibri"/>
              </a:rPr>
              <a:t>Корпоративни: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даночно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намалување,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0.3%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приход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што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оданочува.</a:t>
            </a:r>
            <a:endParaRPr sz="1200">
              <a:latin typeface="Calibri"/>
              <a:cs typeface="Calibri"/>
            </a:endParaRPr>
          </a:p>
          <a:p>
            <a:pPr marL="91440" marR="109855" algn="just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alibri"/>
                <a:cs typeface="Calibri"/>
              </a:rPr>
              <a:t>Дополнителни </a:t>
            </a:r>
            <a:r>
              <a:rPr sz="1200" dirty="0">
                <a:latin typeface="Calibri"/>
                <a:cs typeface="Calibri"/>
              </a:rPr>
              <a:t>0.2%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10" dirty="0">
                <a:latin typeface="Calibri"/>
                <a:cs typeface="Calibri"/>
              </a:rPr>
              <a:t>културни цели,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2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заштита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од</a:t>
            </a:r>
            <a:endParaRPr sz="1200">
              <a:latin typeface="Calibri"/>
              <a:cs typeface="Calibri"/>
            </a:endParaRPr>
          </a:p>
          <a:p>
            <a:pPr marL="91440" marR="15684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природни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други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непогоди. Може </a:t>
            </a:r>
            <a:r>
              <a:rPr sz="1200" spc="-5" dirty="0">
                <a:latin typeface="Calibri"/>
                <a:cs typeface="Calibri"/>
              </a:rPr>
              <a:t>да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се </a:t>
            </a:r>
            <a:r>
              <a:rPr sz="1200" dirty="0">
                <a:latin typeface="Calibri"/>
                <a:cs typeface="Calibri"/>
              </a:rPr>
              <a:t>пренесе во 3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години</a:t>
            </a:r>
            <a:endParaRPr sz="1200">
              <a:latin typeface="Calibri"/>
              <a:cs typeface="Calibri"/>
            </a:endParaRPr>
          </a:p>
          <a:p>
            <a:pPr marL="264160" marR="243204" indent="-172720">
              <a:lnSpc>
                <a:spcPct val="100000"/>
              </a:lnSpc>
              <a:buChar char="-"/>
              <a:tabLst>
                <a:tab pos="264160" algn="l"/>
              </a:tabLst>
            </a:pPr>
            <a:r>
              <a:rPr sz="1200" dirty="0">
                <a:latin typeface="Calibri"/>
                <a:cs typeface="Calibri"/>
              </a:rPr>
              <a:t>И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spc="-5" dirty="0">
                <a:latin typeface="Calibri"/>
                <a:cs typeface="Calibri"/>
              </a:rPr>
              <a:t>диви</a:t>
            </a:r>
            <a:r>
              <a:rPr sz="1200" spc="-10" dirty="0">
                <a:latin typeface="Calibri"/>
                <a:cs typeface="Calibri"/>
              </a:rPr>
              <a:t>д</a:t>
            </a:r>
            <a:r>
              <a:rPr sz="1200" dirty="0">
                <a:latin typeface="Calibri"/>
                <a:cs typeface="Calibri"/>
              </a:rPr>
              <a:t>уал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и:  </a:t>
            </a:r>
            <a:r>
              <a:rPr sz="1200" spc="-5" dirty="0">
                <a:latin typeface="Calibri"/>
                <a:cs typeface="Calibri"/>
              </a:rPr>
              <a:t>даночна</a:t>
            </a:r>
            <a:endParaRPr sz="1200">
              <a:latin typeface="Calibri"/>
              <a:cs typeface="Calibri"/>
            </a:endParaRPr>
          </a:p>
          <a:p>
            <a:pPr marL="264160" marR="34417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дезигнација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асочување),</a:t>
            </a:r>
            <a:endParaRPr sz="1200">
              <a:latin typeface="Calibri"/>
              <a:cs typeface="Calibri"/>
            </a:endParaRPr>
          </a:p>
          <a:p>
            <a:pPr marL="26416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0.5%</a:t>
            </a:r>
            <a:r>
              <a:rPr sz="1200" spc="-20" dirty="0">
                <a:latin typeface="Calibri"/>
                <a:cs typeface="Calibri"/>
              </a:rPr>
              <a:t> од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данокот</a:t>
            </a:r>
            <a:endParaRPr sz="1200">
              <a:latin typeface="Calibri"/>
              <a:cs typeface="Calibri"/>
            </a:endParaRPr>
          </a:p>
          <a:p>
            <a:pPr marL="26416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(до 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субјекти).</a:t>
            </a:r>
            <a:endParaRPr sz="120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</a:pPr>
            <a:r>
              <a:rPr sz="1200" dirty="0">
                <a:latin typeface="Calibri"/>
                <a:cs typeface="Calibri"/>
              </a:rPr>
              <a:t>-	</a:t>
            </a:r>
            <a:r>
              <a:rPr sz="1200" spc="-5" dirty="0">
                <a:latin typeface="Calibri"/>
                <a:cs typeface="Calibri"/>
              </a:rPr>
              <a:t>Ст</a:t>
            </a:r>
            <a:r>
              <a:rPr sz="1200" dirty="0">
                <a:latin typeface="Calibri"/>
                <a:cs typeface="Calibri"/>
              </a:rPr>
              <a:t>а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spc="-5" dirty="0">
                <a:latin typeface="Calibri"/>
                <a:cs typeface="Calibri"/>
              </a:rPr>
              <a:t>да</a:t>
            </a:r>
            <a:r>
              <a:rPr sz="1200" spc="-15" dirty="0">
                <a:latin typeface="Calibri"/>
                <a:cs typeface="Calibri"/>
              </a:rPr>
              <a:t>р</a:t>
            </a:r>
            <a:r>
              <a:rPr sz="1200" spc="-5" dirty="0">
                <a:latin typeface="Calibri"/>
                <a:cs typeface="Calibri"/>
              </a:rPr>
              <a:t>дн</a:t>
            </a:r>
            <a:r>
              <a:rPr sz="1200" dirty="0">
                <a:latin typeface="Calibri"/>
                <a:cs typeface="Calibri"/>
              </a:rPr>
              <a:t>о  </a:t>
            </a:r>
            <a:r>
              <a:rPr sz="1200" spc="-10" dirty="0">
                <a:latin typeface="Calibri"/>
                <a:cs typeface="Calibri"/>
              </a:rPr>
              <a:t>годишно</a:t>
            </a:r>
            <a:endParaRPr sz="1200">
              <a:latin typeface="Calibri"/>
              <a:cs typeface="Calibri"/>
            </a:endParaRPr>
          </a:p>
          <a:p>
            <a:pPr marL="37846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известување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355600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475"/>
              </a:spcBef>
            </a:pPr>
            <a:r>
              <a:rPr sz="1400" b="1" spc="-10" dirty="0">
                <a:latin typeface="Calibri"/>
                <a:cs typeface="Calibri"/>
              </a:rPr>
              <a:t>ХОЛАНДИЈА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24000" cy="4265930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263525" marR="355600" indent="-172720">
              <a:lnSpc>
                <a:spcPct val="100000"/>
              </a:lnSpc>
              <a:spcBef>
                <a:spcPts val="285"/>
              </a:spcBef>
              <a:buChar char="-"/>
              <a:tabLst>
                <a:tab pos="262890" algn="l"/>
                <a:tab pos="263525" algn="l"/>
              </a:tabLst>
            </a:pPr>
            <a:r>
              <a:rPr sz="1100" dirty="0">
                <a:latin typeface="Calibri"/>
                <a:cs typeface="Calibri"/>
              </a:rPr>
              <a:t>К</a:t>
            </a:r>
            <a:r>
              <a:rPr sz="1100" spc="5" dirty="0">
                <a:latin typeface="Calibri"/>
                <a:cs typeface="Calibri"/>
              </a:rPr>
              <a:t>о</a:t>
            </a:r>
            <a:r>
              <a:rPr sz="1100" spc="-5" dirty="0">
                <a:latin typeface="Calibri"/>
                <a:cs typeface="Calibri"/>
              </a:rPr>
              <a:t>р</a:t>
            </a:r>
            <a:r>
              <a:rPr sz="1100" dirty="0">
                <a:latin typeface="Calibri"/>
                <a:cs typeface="Calibri"/>
              </a:rPr>
              <a:t>п</a:t>
            </a:r>
            <a:r>
              <a:rPr sz="1100" spc="5" dirty="0">
                <a:latin typeface="Calibri"/>
                <a:cs typeface="Calibri"/>
              </a:rPr>
              <a:t>о</a:t>
            </a:r>
            <a:r>
              <a:rPr sz="1100" spc="-5" dirty="0">
                <a:latin typeface="Calibri"/>
                <a:cs typeface="Calibri"/>
              </a:rPr>
              <a:t>р</a:t>
            </a:r>
            <a:r>
              <a:rPr sz="1100" dirty="0">
                <a:latin typeface="Calibri"/>
                <a:cs typeface="Calibri"/>
              </a:rPr>
              <a:t>ати</a:t>
            </a:r>
            <a:r>
              <a:rPr sz="1100" spc="-10" dirty="0">
                <a:latin typeface="Calibri"/>
                <a:cs typeface="Calibri"/>
              </a:rPr>
              <a:t>в</a:t>
            </a:r>
            <a:r>
              <a:rPr sz="1100" dirty="0">
                <a:latin typeface="Calibri"/>
                <a:cs typeface="Calibri"/>
              </a:rPr>
              <a:t>ни:  даночно</a:t>
            </a:r>
            <a:endParaRPr sz="1100">
              <a:latin typeface="Calibri"/>
              <a:cs typeface="Calibri"/>
            </a:endParaRPr>
          </a:p>
          <a:p>
            <a:pPr marL="263525" marR="227965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намалување, до </a:t>
            </a:r>
            <a:r>
              <a:rPr sz="1100" dirty="0">
                <a:latin typeface="Calibri"/>
                <a:cs typeface="Calibri"/>
              </a:rPr>
              <a:t> 50%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од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профитот</a:t>
            </a:r>
            <a:endParaRPr sz="1100">
              <a:latin typeface="Calibri"/>
              <a:cs typeface="Calibri"/>
            </a:endParaRPr>
          </a:p>
          <a:p>
            <a:pPr marL="263525" marR="35179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или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до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100.000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Евра</a:t>
            </a:r>
            <a:endParaRPr sz="11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buChar char="-"/>
              <a:tabLst>
                <a:tab pos="262890" algn="l"/>
                <a:tab pos="263525" algn="l"/>
              </a:tabLst>
            </a:pPr>
            <a:r>
              <a:rPr sz="1100" dirty="0">
                <a:latin typeface="Calibri"/>
                <a:cs typeface="Calibri"/>
              </a:rPr>
              <a:t>Индивидуални:</a:t>
            </a:r>
            <a:endParaRPr sz="11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даночно</a:t>
            </a:r>
            <a:endParaRPr sz="1100">
              <a:latin typeface="Calibri"/>
              <a:cs typeface="Calibri"/>
            </a:endParaRPr>
          </a:p>
          <a:p>
            <a:pPr marL="263525" marR="240665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намалување, </a:t>
            </a:r>
            <a:r>
              <a:rPr sz="1100" dirty="0">
                <a:latin typeface="Calibri"/>
                <a:cs typeface="Calibri"/>
              </a:rPr>
              <a:t>од 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1%-10%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од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бруто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приходите. </a:t>
            </a:r>
            <a:r>
              <a:rPr sz="1100" spc="-5" dirty="0">
                <a:latin typeface="Calibri"/>
                <a:cs typeface="Calibri"/>
              </a:rPr>
              <a:t>Не 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може да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се</a:t>
            </a:r>
            <a:endParaRPr sz="11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користи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за</a:t>
            </a:r>
            <a:endParaRPr sz="11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донации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под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1%</a:t>
            </a:r>
            <a:endParaRPr sz="11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или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60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Евра</a:t>
            </a:r>
            <a:endParaRPr sz="11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2890" algn="l"/>
                <a:tab pos="263525" algn="l"/>
              </a:tabLst>
            </a:pPr>
            <a:r>
              <a:rPr sz="1100" dirty="0">
                <a:latin typeface="Calibri"/>
                <a:cs typeface="Calibri"/>
              </a:rPr>
              <a:t>За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донација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од</a:t>
            </a:r>
            <a:endParaRPr sz="11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најмалку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години</a:t>
            </a:r>
            <a:endParaRPr sz="1100">
              <a:latin typeface="Calibri"/>
              <a:cs typeface="Calibri"/>
            </a:endParaRPr>
          </a:p>
          <a:p>
            <a:pPr marL="263525" marR="469265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–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до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100%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од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приходите</a:t>
            </a:r>
            <a:endParaRPr sz="1100">
              <a:latin typeface="Calibri"/>
              <a:cs typeface="Calibri"/>
            </a:endParaRPr>
          </a:p>
          <a:p>
            <a:pPr marL="263525" marR="167640" indent="-172720">
              <a:lnSpc>
                <a:spcPct val="100000"/>
              </a:lnSpc>
              <a:buChar char="-"/>
              <a:tabLst>
                <a:tab pos="262890" algn="l"/>
                <a:tab pos="263525" algn="l"/>
              </a:tabLst>
            </a:pPr>
            <a:r>
              <a:rPr sz="1100" dirty="0">
                <a:latin typeface="Calibri"/>
                <a:cs typeface="Calibri"/>
              </a:rPr>
              <a:t>За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одредени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теми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(култура) и </a:t>
            </a:r>
            <a:r>
              <a:rPr sz="1100" spc="-5" dirty="0">
                <a:latin typeface="Calibri"/>
                <a:cs typeface="Calibri"/>
              </a:rPr>
              <a:t>до </a:t>
            </a:r>
            <a:r>
              <a:rPr sz="1100" dirty="0">
                <a:latin typeface="Calibri"/>
                <a:cs typeface="Calibri"/>
              </a:rPr>
              <a:t> 125%-150% </a:t>
            </a:r>
            <a:r>
              <a:rPr sz="1100" spc="-5" dirty="0">
                <a:latin typeface="Calibri"/>
                <a:cs typeface="Calibri"/>
              </a:rPr>
              <a:t>до 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макс</a:t>
            </a:r>
            <a:endParaRPr sz="1100">
              <a:latin typeface="Calibri"/>
              <a:cs typeface="Calibri"/>
            </a:endParaRPr>
          </a:p>
          <a:p>
            <a:pPr marL="263525" marR="382905">
              <a:lnSpc>
                <a:spcPct val="100000"/>
              </a:lnSpc>
            </a:pPr>
            <a:r>
              <a:rPr sz="1100" spc="-5" dirty="0">
                <a:latin typeface="Calibri"/>
                <a:cs typeface="Calibri"/>
              </a:rPr>
              <a:t>д</a:t>
            </a:r>
            <a:r>
              <a:rPr sz="1100" spc="5" dirty="0">
                <a:latin typeface="Calibri"/>
                <a:cs typeface="Calibri"/>
              </a:rPr>
              <a:t>о</a:t>
            </a:r>
            <a:r>
              <a:rPr sz="1100" dirty="0">
                <a:latin typeface="Calibri"/>
                <a:cs typeface="Calibri"/>
              </a:rPr>
              <a:t>п</a:t>
            </a:r>
            <a:r>
              <a:rPr sz="1100" spc="5" dirty="0">
                <a:latin typeface="Calibri"/>
                <a:cs typeface="Calibri"/>
              </a:rPr>
              <a:t>о</a:t>
            </a:r>
            <a:r>
              <a:rPr sz="1100" spc="-5" dirty="0">
                <a:latin typeface="Calibri"/>
                <a:cs typeface="Calibri"/>
              </a:rPr>
              <a:t>лни</a:t>
            </a:r>
            <a:r>
              <a:rPr sz="1100" dirty="0">
                <a:latin typeface="Calibri"/>
                <a:cs typeface="Calibri"/>
              </a:rPr>
              <a:t>телни  2500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Евра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7B865DC7-EEF1-2A45-63A1-517D554F714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97535"/>
            <a:ext cx="3583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C00000"/>
                </a:solidFill>
              </a:rPr>
              <a:t>Дополнителни</a:t>
            </a:r>
            <a:r>
              <a:rPr sz="2800" spc="-2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аспекти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132923"/>
            <a:ext cx="7531734" cy="44983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000" spc="-5" dirty="0">
                <a:latin typeface="Calibri"/>
                <a:cs typeface="Calibri"/>
              </a:rPr>
              <a:t>Донација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храна: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Ослободена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ДДВ </a:t>
            </a:r>
            <a:r>
              <a:rPr sz="1600" spc="-15" dirty="0">
                <a:latin typeface="Calibri"/>
                <a:cs typeface="Calibri"/>
              </a:rPr>
              <a:t>кога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дава</a:t>
            </a:r>
            <a:r>
              <a:rPr sz="1600" spc="-5" dirty="0">
                <a:latin typeface="Calibri"/>
                <a:cs typeface="Calibri"/>
              </a:rPr>
              <a:t> на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банки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храна или слични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организации </a:t>
            </a:r>
            <a:r>
              <a:rPr sz="1600" spc="-25" dirty="0">
                <a:latin typeface="Calibri"/>
                <a:cs typeface="Calibri"/>
              </a:rPr>
              <a:t>под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одредени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услови</a:t>
            </a:r>
            <a:endParaRPr sz="1600">
              <a:latin typeface="Calibri"/>
              <a:cs typeface="Calibri"/>
            </a:endParaRPr>
          </a:p>
          <a:p>
            <a:pPr marL="299085" marR="455295" indent="-287020">
              <a:lnSpc>
                <a:spcPct val="100000"/>
              </a:lnSpc>
              <a:spcBef>
                <a:spcPts val="390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Некои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имаат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посебно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одредби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закон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(ограничување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вредноста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донираната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храна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сл.)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Насоки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ЕУ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spc="-10" dirty="0">
                <a:latin typeface="Calibri"/>
                <a:cs typeface="Calibri"/>
              </a:rPr>
              <a:t> донација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храна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Процедура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известување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даночните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ослободувања: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сите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ЕУ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подобноста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докажува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ex-post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откога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ќе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ја </a:t>
            </a:r>
            <a:r>
              <a:rPr sz="1600" spc="-10" dirty="0">
                <a:latin typeface="Calibri"/>
                <a:cs typeface="Calibri"/>
              </a:rPr>
              <a:t>дадат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Процедурите </a:t>
            </a:r>
            <a:r>
              <a:rPr sz="1600" spc="-5" dirty="0">
                <a:latin typeface="Calibri"/>
                <a:cs typeface="Calibri"/>
              </a:rPr>
              <a:t>се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различни:</a:t>
            </a:r>
            <a:endParaRPr sz="16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698500" algn="l"/>
              </a:tabLst>
            </a:pP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барање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даночните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служби</a:t>
            </a:r>
            <a:r>
              <a:rPr sz="1200" spc="-10" dirty="0">
                <a:latin typeface="Calibri"/>
                <a:cs typeface="Calibri"/>
              </a:rPr>
              <a:t> (Холандија)</a:t>
            </a:r>
            <a:endParaRPr sz="12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698500" algn="l"/>
              </a:tabLst>
            </a:pPr>
            <a:r>
              <a:rPr sz="1200" spc="-10" dirty="0">
                <a:latin typeface="Calibri"/>
                <a:cs typeface="Calibri"/>
              </a:rPr>
              <a:t>Доказ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за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донација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годишната</a:t>
            </a:r>
            <a:r>
              <a:rPr sz="1200" spc="-5" dirty="0">
                <a:latin typeface="Calibri"/>
                <a:cs typeface="Calibri"/>
              </a:rPr>
              <a:t> даночна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пријава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(Германија,</a:t>
            </a:r>
            <a:r>
              <a:rPr sz="1200" spc="-5" dirty="0">
                <a:latin typeface="Calibri"/>
                <a:cs typeface="Calibri"/>
              </a:rPr>
              <a:t> Чешка,</a:t>
            </a:r>
            <a:r>
              <a:rPr sz="1200" spc="-10" dirty="0">
                <a:latin typeface="Calibri"/>
                <a:cs typeface="Calibri"/>
              </a:rPr>
              <a:t> Полска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итн.)</a:t>
            </a:r>
            <a:endParaRPr sz="120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698500" algn="l"/>
              </a:tabLst>
            </a:pPr>
            <a:r>
              <a:rPr sz="1200" spc="-5" dirty="0">
                <a:latin typeface="Calibri"/>
                <a:cs typeface="Calibri"/>
              </a:rPr>
              <a:t>Листа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на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донациите </a:t>
            </a:r>
            <a:r>
              <a:rPr sz="1200" dirty="0">
                <a:latin typeface="Calibri"/>
                <a:cs typeface="Calibri"/>
              </a:rPr>
              <a:t>во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годината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(Полска)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35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Нема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посебни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обврски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известување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кај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донаторите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освен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годишната</a:t>
            </a:r>
            <a:r>
              <a:rPr sz="1600" spc="-10" dirty="0">
                <a:latin typeface="Calibri"/>
                <a:cs typeface="Calibri"/>
              </a:rPr>
              <a:t> даночна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пријава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некои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земји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да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доставуваат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листа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над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одреден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износ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(Полска)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113674A-A7A3-B7E5-A8CD-2EF586707C0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C00000"/>
                </a:solidFill>
              </a:rPr>
              <a:t>Регулатива</a:t>
            </a:r>
            <a:r>
              <a:rPr sz="2800" spc="2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во</a:t>
            </a:r>
            <a:r>
              <a:rPr sz="2800" spc="5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Северна</a:t>
            </a:r>
            <a:r>
              <a:rPr sz="2800" spc="40" dirty="0">
                <a:solidFill>
                  <a:srgbClr val="C00000"/>
                </a:solidFill>
              </a:rPr>
              <a:t> </a:t>
            </a:r>
            <a:r>
              <a:rPr sz="2800" spc="-20" dirty="0">
                <a:solidFill>
                  <a:srgbClr val="C00000"/>
                </a:solidFill>
              </a:rPr>
              <a:t>Македонија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993444" y="1075011"/>
            <a:ext cx="7715250" cy="43275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000" b="1" spc="-10" dirty="0">
                <a:latin typeface="Calibri"/>
                <a:cs typeface="Calibri"/>
              </a:rPr>
              <a:t>Закон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донации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спонзорства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во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јавните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дејности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парични и нефинансиски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5" dirty="0">
                <a:latin typeface="Calibri"/>
                <a:cs typeface="Calibri"/>
              </a:rPr>
              <a:t>Широк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опфат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приматели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Корпоративни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донатори: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даночно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намалување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5%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вкупниот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годишен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обрт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донации,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до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3%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спонзорства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Индивидуални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донатори: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даночен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кредит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20%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годишниот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ПДД не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повеќе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24.000</a:t>
            </a:r>
            <a:r>
              <a:rPr sz="1600" spc="-5" dirty="0">
                <a:latin typeface="Calibri"/>
                <a:cs typeface="Calibri"/>
              </a:rPr>
              <a:t> денари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Ослободување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ДДВ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смс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влезници</a:t>
            </a:r>
            <a:r>
              <a:rPr sz="1600" spc="-5" dirty="0">
                <a:latin typeface="Calibri"/>
                <a:cs typeface="Calibri"/>
              </a:rPr>
              <a:t> за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добротворни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настани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Ослободување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данок</a:t>
            </a:r>
            <a:r>
              <a:rPr sz="1600" spc="-5" dirty="0">
                <a:latin typeface="Calibri"/>
                <a:cs typeface="Calibri"/>
              </a:rPr>
              <a:t> на</a:t>
            </a:r>
            <a:r>
              <a:rPr sz="1600" spc="-10" dirty="0">
                <a:latin typeface="Calibri"/>
                <a:cs typeface="Calibri"/>
              </a:rPr>
              <a:t> наследство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данок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имот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(5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год.)</a:t>
            </a:r>
            <a:endParaRPr sz="1600">
              <a:latin typeface="Calibri"/>
              <a:cs typeface="Calibri"/>
            </a:endParaRPr>
          </a:p>
          <a:p>
            <a:pPr marL="299085" marR="61150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Обременувачка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административна </a:t>
            </a:r>
            <a:r>
              <a:rPr sz="1600" spc="-10" dirty="0">
                <a:latin typeface="Calibri"/>
                <a:cs typeface="Calibri"/>
              </a:rPr>
              <a:t>процедура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со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ex-ante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договор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 </a:t>
            </a:r>
            <a:r>
              <a:rPr sz="1600" spc="-10" dirty="0">
                <a:latin typeface="Calibri"/>
                <a:cs typeface="Calibri"/>
              </a:rPr>
              <a:t>донација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потврда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Министерство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 </a:t>
            </a:r>
            <a:r>
              <a:rPr sz="1600" spc="-10" dirty="0">
                <a:latin typeface="Calibri"/>
                <a:cs typeface="Calibri"/>
              </a:rPr>
              <a:t>правда</a:t>
            </a:r>
            <a:endParaRPr sz="1600">
              <a:latin typeface="Calibri"/>
              <a:cs typeface="Calibri"/>
            </a:endParaRPr>
          </a:p>
          <a:p>
            <a:pPr marL="299085" marR="232410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sz="1600" spc="-10" dirty="0">
                <a:latin typeface="Calibri"/>
                <a:cs typeface="Calibri"/>
              </a:rPr>
              <a:t>Олеснување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процедурата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во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време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 </a:t>
            </a:r>
            <a:r>
              <a:rPr sz="1600" spc="-10" dirty="0">
                <a:latin typeface="Calibri"/>
                <a:cs typeface="Calibri"/>
              </a:rPr>
              <a:t>пандемијата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за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донации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институции,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не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кон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ГО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1200"/>
              </a:lnSpc>
              <a:spcBef>
                <a:spcPts val="425"/>
              </a:spcBef>
            </a:pPr>
            <a:r>
              <a:rPr sz="2000" b="1" spc="-10" dirty="0">
                <a:latin typeface="Calibri"/>
                <a:cs typeface="Calibri"/>
              </a:rPr>
              <a:t>Закон </a:t>
            </a:r>
            <a:r>
              <a:rPr sz="2000" b="1" dirty="0">
                <a:latin typeface="Calibri"/>
                <a:cs typeface="Calibri"/>
              </a:rPr>
              <a:t>за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данок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на добивка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корпоративни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донатори</a:t>
            </a:r>
            <a:r>
              <a:rPr sz="1600" spc="-5" dirty="0">
                <a:latin typeface="Calibri"/>
                <a:cs typeface="Calibri"/>
              </a:rPr>
              <a:t> во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спорт;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даночен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кредит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и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50%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од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данокот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на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добивка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22620"/>
            <a:ext cx="8641080" cy="110947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ECE5FD24-22C3-4931-F45D-C7B83169AFC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5210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Прашања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5" dirty="0">
                <a:solidFill>
                  <a:srgbClr val="C00000"/>
                </a:solidFill>
              </a:rPr>
              <a:t>за</a:t>
            </a:r>
            <a:r>
              <a:rPr sz="2800" dirty="0">
                <a:solidFill>
                  <a:srgbClr val="C00000"/>
                </a:solidFill>
              </a:rPr>
              <a:t> </a:t>
            </a:r>
            <a:r>
              <a:rPr sz="2800" spc="-10" dirty="0">
                <a:solidFill>
                  <a:srgbClr val="C00000"/>
                </a:solidFill>
              </a:rPr>
              <a:t>дискусија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7501255" cy="3014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Какво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досегашното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искуство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од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примената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 </a:t>
            </a:r>
            <a:r>
              <a:rPr sz="2000" spc="-5" dirty="0">
                <a:latin typeface="Calibri"/>
                <a:cs typeface="Calibri"/>
              </a:rPr>
              <a:t>даночните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поттикнувања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филантропските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донации?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ГО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соочуваат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</a:t>
            </a:r>
            <a:r>
              <a:rPr sz="2000" spc="-5" dirty="0">
                <a:latin typeface="Calibri"/>
                <a:cs typeface="Calibri"/>
              </a:rPr>
              <a:t> предизвици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неговата </a:t>
            </a:r>
            <a:r>
              <a:rPr sz="2000" dirty="0">
                <a:latin typeface="Calibri"/>
                <a:cs typeface="Calibri"/>
              </a:rPr>
              <a:t>примена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како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да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 надминат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овие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предизвици?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може</a:t>
            </a:r>
            <a:r>
              <a:rPr sz="2000" spc="-5" dirty="0">
                <a:latin typeface="Calibri"/>
                <a:cs typeface="Calibri"/>
              </a:rPr>
              <a:t> да </a:t>
            </a:r>
            <a:r>
              <a:rPr sz="2000" dirty="0">
                <a:latin typeface="Calibri"/>
                <a:cs typeface="Calibri"/>
              </a:rPr>
              <a:t>се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унапредат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даночните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поттикнувања?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Дали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потребни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дополнителни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даночни</a:t>
            </a:r>
            <a:r>
              <a:rPr sz="2000" dirty="0">
                <a:latin typeface="Calibri"/>
                <a:cs typeface="Calibri"/>
              </a:rPr>
              <a:t> бенефиции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донации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кон </a:t>
            </a:r>
            <a:r>
              <a:rPr sz="2000" spc="-5" dirty="0">
                <a:latin typeface="Calibri"/>
                <a:cs typeface="Calibri"/>
              </a:rPr>
              <a:t>ОЈИ,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повеќе-годишни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донации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сл.?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6FF3B2F6-B32F-441D-09AC-B755BF5BE8D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1711579"/>
            <a:ext cx="24726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C00000"/>
                </a:solidFill>
              </a:rPr>
              <a:t>Ви</a:t>
            </a:r>
            <a:r>
              <a:rPr sz="2800" spc="-40" dirty="0">
                <a:solidFill>
                  <a:srgbClr val="C00000"/>
                </a:solidFill>
              </a:rPr>
              <a:t> </a:t>
            </a:r>
            <a:r>
              <a:rPr sz="2800" spc="-20" dirty="0">
                <a:solidFill>
                  <a:srgbClr val="C00000"/>
                </a:solidFill>
              </a:rPr>
              <a:t>благодарам!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149345" y="2735961"/>
            <a:ext cx="3085465" cy="1345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Никица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Кусиникова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070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333482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478ED75-B3C4-696A-71F7-5F666935F07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2282</Words>
  <Application>Microsoft Office PowerPoint</Application>
  <PresentationFormat>On-screen Show (4:3)</PresentationFormat>
  <Paragraphs>336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Office Theme</vt:lpstr>
      <vt:lpstr>Средба со граѓански организации</vt:lpstr>
      <vt:lpstr>Исти, а различни</vt:lpstr>
      <vt:lpstr>Клучни аспекти во даночниот третман на ГО</vt:lpstr>
      <vt:lpstr>ОДАНОЧУВАЊЕ НА ПРИХОДИТЕ  НА ГО</vt:lpstr>
      <vt:lpstr>Споредбени искуства од ЕУ и Западен Балкан</vt:lpstr>
      <vt:lpstr>Споредбени искуства од ЕУ  Економски активности</vt:lpstr>
      <vt:lpstr>Споредбени искуства од ЕУ</vt:lpstr>
      <vt:lpstr>Примери</vt:lpstr>
      <vt:lpstr>Регулатива во Северна Македонија</vt:lpstr>
      <vt:lpstr>Прашања за дискусија</vt:lpstr>
      <vt:lpstr>ДАНОК НА ДОДАДЕНА ВРЕДНОСТ  (ДДВ)</vt:lpstr>
      <vt:lpstr>Споредбени искуства од ЕУ и Западен Балкан</vt:lpstr>
      <vt:lpstr>Примери</vt:lpstr>
      <vt:lpstr>Регулатива во Северна Македонија</vt:lpstr>
      <vt:lpstr>Прашања за дискусија</vt:lpstr>
      <vt:lpstr>ДАНОЧНИ ОСЛОБОДУВАЊА НА  ФИЛАНТРОПСКИ ДАВАЊА</vt:lpstr>
      <vt:lpstr>Споредбени искуства од ЕУ и Западен Балкан</vt:lpstr>
      <vt:lpstr>Даночни бенефиции за индивидуални и  корпоративни донатори</vt:lpstr>
      <vt:lpstr>Примери</vt:lpstr>
      <vt:lpstr>Дополнителни аспекти</vt:lpstr>
      <vt:lpstr>Регулатива во Северна Македонија</vt:lpstr>
      <vt:lpstr>Прашања за дискусија</vt:lpstr>
      <vt:lpstr>Ви благодарам!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M Antonovs</dc:creator>
  <cp:lastModifiedBy>Author 2</cp:lastModifiedBy>
  <cp:revision>2</cp:revision>
  <dcterms:created xsi:type="dcterms:W3CDTF">2023-03-15T13:05:06Z</dcterms:created>
  <dcterms:modified xsi:type="dcterms:W3CDTF">2023-03-20T13:57:45Z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2023-03-15T00:00:00Z</vt:filetime>
  </property>
</Properties>
</file>