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7" y="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1116" y="4408754"/>
            <a:ext cx="754176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9787" y="1164618"/>
            <a:ext cx="7539355" cy="419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985"/>
            <a:ext cx="2317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3539" y="1235750"/>
            <a:ext cx="7239000" cy="444352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defRPr sz="3200">
                <a:latin typeface="Calibri"/>
                <a:cs typeface="Calibri"/>
              </a:defRPr>
            </a:pPr>
            <a:r>
              <a:rPr sz="2800" b="0" dirty="0" err="1"/>
              <a:t>Takim</a:t>
            </a:r>
            <a:r>
              <a:rPr sz="2800" b="0" dirty="0"/>
              <a:t> me </a:t>
            </a:r>
            <a:r>
              <a:rPr lang="en-US" sz="2800" b="0" dirty="0" err="1"/>
              <a:t>O</a:t>
            </a:r>
            <a:r>
              <a:rPr sz="2800" b="0" dirty="0" err="1"/>
              <a:t>rganizatat</a:t>
            </a:r>
            <a:r>
              <a:rPr sz="2800" b="0" dirty="0"/>
              <a:t> e </a:t>
            </a:r>
            <a:r>
              <a:rPr lang="en-US" sz="2800" b="0" dirty="0" err="1"/>
              <a:t>S</a:t>
            </a:r>
            <a:r>
              <a:rPr sz="2800" b="0" dirty="0" err="1"/>
              <a:t>hoqërisë</a:t>
            </a:r>
            <a:r>
              <a:rPr sz="2800" b="0" dirty="0"/>
              <a:t> </a:t>
            </a:r>
            <a:r>
              <a:rPr lang="en-US" sz="2800" b="0" dirty="0"/>
              <a:t>C</a:t>
            </a:r>
            <a:r>
              <a:rPr sz="2800" b="0" dirty="0"/>
              <a:t>ivile</a:t>
            </a:r>
            <a:endParaRPr sz="2800" b="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45819" y="2041651"/>
            <a:ext cx="6522084" cy="2592705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  <a:defRPr sz="3200" b="1">
                <a:latin typeface="Calibri"/>
                <a:cs typeface="Calibri"/>
              </a:defRPr>
            </a:pPr>
            <a:r>
              <a:rPr dirty="0" err="1"/>
              <a:t>Trajtimi</a:t>
            </a:r>
            <a:r>
              <a:rPr dirty="0"/>
              <a:t> </a:t>
            </a:r>
            <a:r>
              <a:rPr lang="en-US" dirty="0" err="1"/>
              <a:t>T</a:t>
            </a:r>
            <a:r>
              <a:rPr dirty="0" err="1"/>
              <a:t>atimor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OSHC-</a:t>
            </a:r>
            <a:r>
              <a:rPr dirty="0" err="1"/>
              <a:t>ve</a:t>
            </a:r>
            <a:endParaRPr sz="3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  <a:defRPr sz="2800" b="1" i="1">
                <a:latin typeface="Calibri"/>
                <a:cs typeface="Calibri"/>
              </a:defRPr>
            </a:pPr>
            <a:r>
              <a:rPr lang="en-US" dirty="0" err="1"/>
              <a:t>P</a:t>
            </a:r>
            <a:r>
              <a:rPr dirty="0" err="1"/>
              <a:t>ërvoja</a:t>
            </a:r>
            <a:r>
              <a:rPr dirty="0"/>
              <a:t> </a:t>
            </a:r>
            <a:r>
              <a:rPr dirty="0" err="1"/>
              <a:t>krahasuese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nevojat</a:t>
            </a:r>
            <a:r>
              <a:rPr dirty="0"/>
              <a:t> </a:t>
            </a:r>
            <a:r>
              <a:rPr dirty="0" err="1"/>
              <a:t>lokale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defRPr sz="2800">
                <a:latin typeface="Calibri"/>
                <a:cs typeface="Calibri"/>
              </a:defRPr>
            </a:pPr>
            <a:r>
              <a:rPr dirty="0"/>
              <a:t>Nikica </a:t>
            </a:r>
            <a:r>
              <a:rPr dirty="0" err="1"/>
              <a:t>Kusinikova</a:t>
            </a:r>
            <a:endParaRPr sz="2800" dirty="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30"/>
              </a:spcBef>
              <a:defRPr sz="2400">
                <a:latin typeface="Calibri"/>
                <a:cs typeface="Calibri"/>
              </a:defRPr>
            </a:pPr>
            <a:r>
              <a:rPr dirty="0"/>
              <a:t>28 </a:t>
            </a:r>
            <a:r>
              <a:rPr dirty="0" err="1"/>
              <a:t>shkurt</a:t>
            </a:r>
            <a:r>
              <a:rPr dirty="0"/>
              <a:t>, 2023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1459" y="5748527"/>
            <a:ext cx="8641080" cy="1109980"/>
            <a:chOff x="251459" y="5748527"/>
            <a:chExt cx="8641080" cy="11099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" y="5748527"/>
              <a:ext cx="8641080" cy="11094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2671" y="5876544"/>
              <a:ext cx="1007363" cy="731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597535"/>
            <a:ext cx="4267200" cy="44307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njëjtë</a:t>
            </a:r>
            <a:r>
              <a:rPr dirty="0"/>
              <a:t>,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ndryshëm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702563" y="1273281"/>
            <a:ext cx="7738872" cy="4311437"/>
          </a:xfrm>
          <a:prstGeom prst="rect">
            <a:avLst/>
          </a:prstGeom>
        </p:spPr>
        <p:txBody>
          <a:bodyPr vert="horz" wrap="square" lIns="0" tIns="787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  <a:defRPr sz="2000">
                <a:latin typeface="Calibri"/>
                <a:cs typeface="Calibri"/>
              </a:defRPr>
            </a:pPr>
            <a:r>
              <a:rPr dirty="0" err="1"/>
              <a:t>Pse</a:t>
            </a:r>
            <a:r>
              <a:rPr dirty="0"/>
              <a:t> </a:t>
            </a:r>
            <a:r>
              <a:rPr dirty="0" err="1"/>
              <a:t>trajtim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veçantë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?</a:t>
            </a:r>
            <a:endParaRPr sz="2000" dirty="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Një</a:t>
            </a:r>
            <a:r>
              <a:rPr dirty="0"/>
              <a:t> </a:t>
            </a:r>
            <a:r>
              <a:rPr dirty="0" err="1"/>
              <a:t>shoqëri</a:t>
            </a:r>
            <a:r>
              <a:rPr dirty="0"/>
              <a:t> civile </a:t>
            </a:r>
            <a:r>
              <a:rPr dirty="0" err="1"/>
              <a:t>dinamike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e </a:t>
            </a:r>
            <a:r>
              <a:rPr dirty="0" err="1"/>
              <a:t>qëndrueshme</a:t>
            </a:r>
            <a:endParaRPr sz="1600" dirty="0">
              <a:latin typeface="Calibri"/>
              <a:cs typeface="Calibri"/>
            </a:endParaRPr>
          </a:p>
          <a:p>
            <a:pPr marL="698500" marR="5080" indent="-22860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Pavarësia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karakteri</a:t>
            </a:r>
            <a:r>
              <a:rPr dirty="0"/>
              <a:t> </a:t>
            </a:r>
            <a:r>
              <a:rPr dirty="0" err="1"/>
              <a:t>jofitimprurës</a:t>
            </a:r>
            <a:r>
              <a:rPr dirty="0"/>
              <a:t> – </a:t>
            </a:r>
            <a:r>
              <a:rPr dirty="0" err="1"/>
              <a:t>një</a:t>
            </a:r>
            <a:r>
              <a:rPr dirty="0"/>
              <a:t> </a:t>
            </a:r>
            <a:r>
              <a:rPr dirty="0" err="1"/>
              <a:t>sfidë</a:t>
            </a:r>
            <a:r>
              <a:rPr dirty="0"/>
              <a:t> e </a:t>
            </a:r>
            <a:r>
              <a:rPr dirty="0" err="1"/>
              <a:t>vazhdueshme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siguruar</a:t>
            </a:r>
            <a:r>
              <a:rPr dirty="0"/>
              <a:t> </a:t>
            </a:r>
            <a:r>
              <a:rPr dirty="0" err="1"/>
              <a:t>qëndrueshmëri</a:t>
            </a:r>
            <a:r>
              <a:rPr dirty="0"/>
              <a:t> </a:t>
            </a:r>
            <a:r>
              <a:rPr dirty="0" err="1"/>
              <a:t>financiare</a:t>
            </a:r>
            <a:endParaRPr sz="1600" dirty="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Karakteristikat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roli</a:t>
            </a:r>
            <a:r>
              <a:rPr dirty="0"/>
              <a:t> </a:t>
            </a:r>
            <a:r>
              <a:rPr dirty="0" err="1"/>
              <a:t>specifik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Kuadri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favorshëm</a:t>
            </a:r>
            <a:r>
              <a:rPr dirty="0"/>
              <a:t> </a:t>
            </a:r>
            <a:r>
              <a:rPr dirty="0" err="1"/>
              <a:t>fiskal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– </a:t>
            </a:r>
            <a:r>
              <a:rPr dirty="0" err="1"/>
              <a:t>kryesorë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qëndrueshmërinë</a:t>
            </a:r>
            <a:r>
              <a:rPr dirty="0"/>
              <a:t> e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/>
              <a:t>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ve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Karakteristikat</a:t>
            </a:r>
            <a:r>
              <a:rPr dirty="0"/>
              <a:t> e </a:t>
            </a:r>
            <a:r>
              <a:rPr dirty="0" err="1"/>
              <a:t>trajtimit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Bashkimin</a:t>
            </a:r>
            <a:r>
              <a:rPr dirty="0"/>
              <a:t> </a:t>
            </a:r>
            <a:r>
              <a:rPr dirty="0" err="1"/>
              <a:t>Evropian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Parim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qasje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ngjashme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vende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BE-</a:t>
            </a:r>
            <a:r>
              <a:rPr dirty="0" err="1"/>
              <a:t>së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lang="en-US" dirty="0" err="1"/>
              <a:t>Z</a:t>
            </a:r>
            <a:r>
              <a:rPr dirty="0" err="1"/>
              <a:t>gjidhje</a:t>
            </a:r>
            <a:r>
              <a:rPr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ndryshme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konkrete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t</a:t>
            </a:r>
            <a:r>
              <a:rPr dirty="0" err="1"/>
              <a:t>atimore</a:t>
            </a:r>
            <a:r>
              <a:rPr dirty="0"/>
              <a:t> </a:t>
            </a:r>
            <a:endParaRPr lang="en-US" dirty="0"/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Varet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sistemi</a:t>
            </a:r>
            <a:r>
              <a:rPr dirty="0"/>
              <a:t> </a:t>
            </a:r>
            <a:r>
              <a:rPr dirty="0" err="1"/>
              <a:t>ekzistues</a:t>
            </a:r>
            <a:r>
              <a:rPr dirty="0"/>
              <a:t> </a:t>
            </a:r>
            <a:r>
              <a:rPr dirty="0" err="1"/>
              <a:t>ligjor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tatimor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Drejtime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tradita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zhvillimit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ve</a:t>
            </a:r>
            <a:r>
              <a:rPr dirty="0"/>
              <a:t>, forma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ve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Tradita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ndryshme</a:t>
            </a:r>
            <a:r>
              <a:rPr dirty="0"/>
              <a:t> </a:t>
            </a:r>
            <a:r>
              <a:rPr dirty="0" err="1"/>
              <a:t>filantropike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A511A1AF-B4DB-2F18-90A9-7DBABE2A93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8317" y="5828651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8166" y="597535"/>
            <a:ext cx="750478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rPr dirty="0" err="1"/>
              <a:t>Aspektet</a:t>
            </a:r>
            <a:r>
              <a:rPr dirty="0"/>
              <a:t> </a:t>
            </a:r>
            <a:r>
              <a:rPr dirty="0" err="1"/>
              <a:t>kryesore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trajtimin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ve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25322" y="1190306"/>
            <a:ext cx="7553959" cy="4399281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Bilanci</a:t>
            </a:r>
            <a:r>
              <a:rPr dirty="0"/>
              <a:t> </a:t>
            </a:r>
            <a:r>
              <a:rPr dirty="0" err="1"/>
              <a:t>ndërmjet</a:t>
            </a:r>
            <a:r>
              <a:rPr dirty="0"/>
              <a:t> </a:t>
            </a:r>
            <a:r>
              <a:rPr dirty="0" err="1"/>
              <a:t>taksimit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subjekteve</a:t>
            </a:r>
            <a:r>
              <a:rPr dirty="0"/>
              <a:t> </a:t>
            </a:r>
            <a:r>
              <a:rPr dirty="0" err="1"/>
              <a:t>fitimprurëse</a:t>
            </a:r>
            <a:r>
              <a:rPr dirty="0"/>
              <a:t>,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formave</a:t>
            </a:r>
            <a:r>
              <a:rPr dirty="0"/>
              <a:t> </a:t>
            </a:r>
            <a:r>
              <a:rPr dirty="0" err="1"/>
              <a:t>hibride</a:t>
            </a:r>
            <a:r>
              <a:rPr dirty="0"/>
              <a:t>, </a:t>
            </a:r>
            <a:r>
              <a:rPr dirty="0" err="1"/>
              <a:t>mbrojtja</a:t>
            </a:r>
            <a:r>
              <a:rPr dirty="0"/>
              <a:t> e </a:t>
            </a:r>
            <a:r>
              <a:rPr dirty="0" err="1"/>
              <a:t>konkurrencës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buxheti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shtetit</a:t>
            </a:r>
            <a:endParaRPr sz="2000" dirty="0">
              <a:latin typeface="Calibri"/>
              <a:cs typeface="Calibri"/>
            </a:endParaRPr>
          </a:p>
          <a:p>
            <a:pPr marL="299085" marR="50673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OShC-të</a:t>
            </a:r>
            <a:r>
              <a:rPr dirty="0"/>
              <a:t> </a:t>
            </a:r>
            <a:r>
              <a:rPr dirty="0" err="1"/>
              <a:t>kontribuojnë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shërbejnë</a:t>
            </a:r>
            <a:r>
              <a:rPr dirty="0"/>
              <a:t> </a:t>
            </a:r>
            <a:r>
              <a:rPr dirty="0" err="1"/>
              <a:t>interesit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mirës</a:t>
            </a:r>
            <a:r>
              <a:rPr dirty="0"/>
              <a:t> </a:t>
            </a: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gjerë</a:t>
            </a:r>
            <a:r>
              <a:rPr dirty="0"/>
              <a:t> </a:t>
            </a:r>
            <a:r>
              <a:rPr dirty="0" err="1"/>
              <a:t>publike</a:t>
            </a:r>
            <a:r>
              <a:rPr dirty="0"/>
              <a:t> – </a:t>
            </a:r>
            <a:r>
              <a:rPr dirty="0" err="1"/>
              <a:t>një</a:t>
            </a:r>
            <a:r>
              <a:rPr dirty="0"/>
              <a:t> argument </a:t>
            </a:r>
            <a:r>
              <a:rPr dirty="0" err="1"/>
              <a:t>kyç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përfitimet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OSHC-</a:t>
            </a:r>
            <a:r>
              <a:rPr dirty="0" err="1"/>
              <a:t>të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e </a:t>
            </a:r>
            <a:r>
              <a:rPr dirty="0" err="1"/>
              <a:t>regjistruara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me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Statusi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së</a:t>
            </a:r>
            <a:r>
              <a:rPr dirty="0"/>
              <a:t> me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: </a:t>
            </a:r>
            <a:r>
              <a:rPr dirty="0" err="1"/>
              <a:t>fushëveprimi</a:t>
            </a:r>
            <a:r>
              <a:rPr dirty="0"/>
              <a:t> </a:t>
            </a: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gjerë</a:t>
            </a:r>
            <a:r>
              <a:rPr dirty="0"/>
              <a:t> </a:t>
            </a:r>
            <a:r>
              <a:rPr lang="en-US" dirty="0" err="1"/>
              <a:t>dhe</a:t>
            </a:r>
            <a:r>
              <a:rPr dirty="0"/>
              <a:t> </a:t>
            </a: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ngushtë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Qëllimi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interesit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: </a:t>
            </a:r>
            <a:r>
              <a:rPr dirty="0" err="1"/>
              <a:t>përgjithësisht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përcaktuar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kufizuar</a:t>
            </a:r>
            <a:r>
              <a:rPr dirty="0"/>
              <a:t> </a:t>
            </a:r>
            <a:r>
              <a:rPr dirty="0" err="1"/>
              <a:t>në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fusha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veçanta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Fondacionet</a:t>
            </a:r>
            <a:r>
              <a:rPr dirty="0"/>
              <a:t> – </a:t>
            </a:r>
            <a:r>
              <a:rPr dirty="0" err="1"/>
              <a:t>vetëm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edhe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privat</a:t>
            </a:r>
            <a:endParaRPr sz="2000" dirty="0">
              <a:latin typeface="Calibri"/>
              <a:cs typeface="Calibri"/>
            </a:endParaRPr>
          </a:p>
          <a:p>
            <a:pPr marL="299085" marR="59309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Trajtimi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mundshëm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ndryshëm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shoqatave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fondacionet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varësi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rregull</a:t>
            </a:r>
            <a:r>
              <a:rPr lang="en-US" dirty="0" err="1"/>
              <a:t>ores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86148891-5587-A611-708C-BC9877F5693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7258" y="4419600"/>
            <a:ext cx="7809484" cy="627736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TATIMI I TË ARDHURAVE TË OSHC-</a:t>
            </a:r>
            <a:r>
              <a:rPr dirty="0" err="1"/>
              <a:t>ve</a:t>
            </a:r>
            <a:endParaRPr dirty="0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93910E46-0EA5-EDC5-8620-1B80DDA321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" y="5748529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F8C5345D-13CD-71FC-2949-5FC68266761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Përvoja krahasuese nga BE-ja dhe Ballkani Perëndimor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645107"/>
            <a:ext cx="7586980" cy="2975815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Tarifat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anëtarësim</a:t>
            </a:r>
            <a:r>
              <a:rPr dirty="0"/>
              <a:t>, </a:t>
            </a:r>
            <a:r>
              <a:rPr dirty="0" err="1"/>
              <a:t>donacione</a:t>
            </a:r>
            <a:r>
              <a:rPr dirty="0"/>
              <a:t>, </a:t>
            </a:r>
            <a:r>
              <a:rPr dirty="0" err="1"/>
              <a:t>dhurata</a:t>
            </a:r>
            <a:r>
              <a:rPr dirty="0"/>
              <a:t>, </a:t>
            </a:r>
            <a:r>
              <a:rPr dirty="0" err="1"/>
              <a:t>grante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investime</a:t>
            </a:r>
            <a:r>
              <a:rPr lang="en-US"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interes</a:t>
            </a:r>
            <a:r>
              <a:rPr lang="en-US" dirty="0" err="1"/>
              <a:t>i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afariste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lidhura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palidhura</a:t>
            </a:r>
            <a:r>
              <a:rPr dirty="0"/>
              <a:t> me </a:t>
            </a:r>
            <a:r>
              <a:rPr dirty="0" err="1"/>
              <a:t>misionin</a:t>
            </a:r>
            <a:r>
              <a:rPr dirty="0"/>
              <a:t>, </a:t>
            </a:r>
            <a:r>
              <a:rPr dirty="0" err="1"/>
              <a:t>etj</a:t>
            </a:r>
            <a:r>
              <a:rPr dirty="0"/>
              <a:t>.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Kryesisht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rregulluara</a:t>
            </a:r>
            <a:r>
              <a:rPr dirty="0"/>
              <a:t> </a:t>
            </a:r>
            <a:r>
              <a:rPr lang="en-US" dirty="0"/>
              <a:t>me</a:t>
            </a:r>
            <a:r>
              <a:rPr dirty="0"/>
              <a:t> </a:t>
            </a:r>
            <a:r>
              <a:rPr lang="en-US" dirty="0" err="1"/>
              <a:t>legjislacionin</a:t>
            </a:r>
            <a:r>
              <a:rPr lang="en-US" dirty="0"/>
              <a:t> e</a:t>
            </a:r>
            <a:r>
              <a:rPr dirty="0"/>
              <a:t> </a:t>
            </a:r>
            <a:r>
              <a:rPr dirty="0" err="1"/>
              <a:t>tatimi</a:t>
            </a:r>
            <a:r>
              <a:rPr lang="en-US" dirty="0" err="1"/>
              <a:t>t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lang="en-US" dirty="0" err="1"/>
              <a:t>rregullore</a:t>
            </a:r>
            <a:r>
              <a:rPr lang="en-US"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tjera</a:t>
            </a:r>
            <a:r>
              <a:rPr dirty="0"/>
              <a:t> </a:t>
            </a:r>
            <a:r>
              <a:rPr dirty="0" err="1"/>
              <a:t>përkatëse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  <a:defRPr>
                <a:latin typeface="Calibri"/>
                <a:cs typeface="Calibri"/>
              </a:defRPr>
            </a:pPr>
            <a:r>
              <a:rPr sz="2000" dirty="0" err="1"/>
              <a:t>Praktikë</a:t>
            </a:r>
            <a:r>
              <a:rPr sz="2000" dirty="0"/>
              <a:t> e </a:t>
            </a:r>
            <a:r>
              <a:rPr sz="2000" dirty="0" err="1"/>
              <a:t>mirë</a:t>
            </a:r>
            <a:r>
              <a:rPr sz="2000" dirty="0"/>
              <a:t> </a:t>
            </a:r>
            <a:r>
              <a:rPr sz="2000" dirty="0" err="1"/>
              <a:t>uniforme</a:t>
            </a:r>
            <a:r>
              <a:rPr sz="2000" dirty="0"/>
              <a:t>: </a:t>
            </a:r>
            <a:r>
              <a:rPr sz="2000" dirty="0" err="1"/>
              <a:t>lirimi</a:t>
            </a:r>
            <a:r>
              <a:rPr sz="2000" dirty="0"/>
              <a:t> </a:t>
            </a:r>
            <a:r>
              <a:rPr sz="2000" dirty="0" err="1"/>
              <a:t>nga</a:t>
            </a:r>
            <a:r>
              <a:rPr sz="2000" dirty="0"/>
              <a:t> </a:t>
            </a:r>
            <a:r>
              <a:rPr sz="2000" dirty="0" err="1"/>
              <a:t>tatimi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u="heavy" dirty="0" err="1">
                <a:uFill>
                  <a:solidFill>
                    <a:srgbClr val="000000"/>
                  </a:solidFill>
                </a:uFill>
              </a:rPr>
              <a:t>donacioneve</a:t>
            </a:r>
            <a:r>
              <a:rPr sz="2000" u="heavy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dirty="0"/>
              <a:t> </a:t>
            </a:r>
            <a:r>
              <a:rPr sz="2000" u="heavy" dirty="0" err="1">
                <a:uFill>
                  <a:solidFill>
                    <a:srgbClr val="000000"/>
                  </a:solidFill>
                </a:uFill>
              </a:rPr>
              <a:t>dhe</a:t>
            </a:r>
            <a:r>
              <a:rPr sz="2000" u="heavy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heavy" dirty="0" err="1">
                <a:uFill>
                  <a:solidFill>
                    <a:srgbClr val="000000"/>
                  </a:solidFill>
                </a:uFill>
              </a:rPr>
              <a:t>granteve</a:t>
            </a:r>
            <a:r>
              <a:rPr sz="2000" dirty="0"/>
              <a:t> (</a:t>
            </a:r>
            <a:r>
              <a:rPr sz="2000" dirty="0" err="1"/>
              <a:t>filantropike</a:t>
            </a:r>
            <a:r>
              <a:rPr sz="2000" dirty="0"/>
              <a:t> </a:t>
            </a:r>
            <a:r>
              <a:rPr sz="2000" dirty="0" err="1"/>
              <a:t>ose</a:t>
            </a:r>
            <a:r>
              <a:rPr sz="2000" dirty="0"/>
              <a:t> </a:t>
            </a:r>
            <a:r>
              <a:rPr sz="2000" dirty="0" err="1"/>
              <a:t>publike</a:t>
            </a:r>
            <a:r>
              <a:rPr sz="2000" dirty="0"/>
              <a:t>) - </a:t>
            </a:r>
            <a:r>
              <a:rPr sz="1600" dirty="0" err="1"/>
              <a:t>përveç</a:t>
            </a:r>
            <a:r>
              <a:rPr sz="1600" dirty="0"/>
              <a:t> </a:t>
            </a:r>
            <a:r>
              <a:rPr sz="1600" dirty="0" err="1"/>
              <a:t>Danimarkës</a:t>
            </a:r>
            <a:r>
              <a:rPr sz="1600" dirty="0"/>
              <a:t> </a:t>
            </a:r>
            <a:r>
              <a:rPr sz="1600" dirty="0" err="1"/>
              <a:t>dhe</a:t>
            </a:r>
            <a:r>
              <a:rPr sz="1600" dirty="0"/>
              <a:t> </a:t>
            </a:r>
            <a:r>
              <a:rPr sz="1600" dirty="0" err="1"/>
              <a:t>Norvegjisë</a:t>
            </a:r>
            <a:endParaRPr sz="1600" dirty="0">
              <a:latin typeface="Calibri"/>
              <a:cs typeface="Calibri"/>
            </a:endParaRPr>
          </a:p>
          <a:p>
            <a:pPr marL="299085" marR="103124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lang="en-US" dirty="0" err="1"/>
              <a:t>Qasje</a:t>
            </a:r>
            <a:r>
              <a:rPr lang="en-US" dirty="0"/>
              <a:t> e </a:t>
            </a:r>
            <a:r>
              <a:rPr lang="en-US" dirty="0" err="1"/>
              <a:t>ndryshme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taksimin</a:t>
            </a:r>
            <a:r>
              <a:rPr lang="en-US" dirty="0"/>
              <a:t> e </a:t>
            </a:r>
            <a:r>
              <a:rPr lang="en-US" u="sng" dirty="0" err="1"/>
              <a:t>aktiviteteve</a:t>
            </a:r>
            <a:r>
              <a:rPr lang="en-US" u="sng" dirty="0"/>
              <a:t> </a:t>
            </a:r>
            <a:r>
              <a:rPr lang="en-US" u="sng" dirty="0" err="1"/>
              <a:t>ekonomike</a:t>
            </a:r>
            <a:r>
              <a:rPr lang="en-US" dirty="0"/>
              <a:t> (</a:t>
            </a:r>
            <a:r>
              <a:rPr lang="en-US" dirty="0" err="1"/>
              <a:t>veprimtaritë</a:t>
            </a:r>
            <a:r>
              <a:rPr lang="en-US" dirty="0"/>
              <a:t> e </a:t>
            </a:r>
            <a:r>
              <a:rPr lang="en-US" dirty="0" err="1"/>
              <a:t>orientuara</a:t>
            </a:r>
            <a:r>
              <a:rPr lang="en-US" dirty="0"/>
              <a:t> </a:t>
            </a:r>
            <a:r>
              <a:rPr lang="en-US" dirty="0" err="1"/>
              <a:t>drejt</a:t>
            </a:r>
            <a:r>
              <a:rPr lang="en-US" dirty="0"/>
              <a:t> </a:t>
            </a:r>
            <a:r>
              <a:rPr lang="en-US" dirty="0" err="1"/>
              <a:t>fitimit</a:t>
            </a:r>
            <a:r>
              <a:rPr lang="en-US" dirty="0"/>
              <a:t>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16369D0B-27DF-8DF2-2CCF-039C9BDE9D6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503755"/>
            <a:ext cx="5105400" cy="781624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330835" marR="5080" indent="-318770">
              <a:lnSpc>
                <a:spcPct val="100000"/>
              </a:lnSpc>
              <a:spcBef>
                <a:spcPts val="95"/>
              </a:spcBef>
              <a:defRPr sz="2500">
                <a:solidFill>
                  <a:srgbClr val="C00000"/>
                </a:solidFill>
              </a:defRPr>
            </a:pPr>
            <a:r>
              <a:rPr dirty="0" err="1"/>
              <a:t>Përvoja</a:t>
            </a:r>
            <a:r>
              <a:rPr dirty="0"/>
              <a:t> </a:t>
            </a:r>
            <a:r>
              <a:rPr dirty="0" err="1"/>
              <a:t>krahasuese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ekonomike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BE-</a:t>
            </a:r>
            <a:r>
              <a:rPr dirty="0" err="1"/>
              <a:t>së</a:t>
            </a:r>
            <a:endParaRPr sz="25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89787" y="1164618"/>
            <a:ext cx="7539355" cy="4488408"/>
          </a:xfrm>
          <a:prstGeom prst="rect">
            <a:avLst/>
          </a:prstGeom>
        </p:spPr>
        <p:txBody>
          <a:bodyPr vert="horz" wrap="square" lIns="0" tIns="121920" rIns="0" bIns="0">
            <a:spAutoFit/>
          </a:bodyPr>
          <a:lstStyle/>
          <a:p>
            <a:pPr marL="608965">
              <a:lnSpc>
                <a:spcPct val="100000"/>
              </a:lnSpc>
              <a:spcBef>
                <a:spcPts val="960"/>
              </a:spcBef>
            </a:pPr>
            <a:r>
              <a:rPr dirty="0"/>
              <a:t>(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afariste</a:t>
            </a:r>
            <a:r>
              <a:rPr dirty="0"/>
              <a:t>, 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fitimprurëse</a:t>
            </a:r>
            <a:r>
              <a:rPr dirty="0"/>
              <a:t>)</a:t>
            </a:r>
          </a:p>
          <a:p>
            <a:pPr marL="299085" indent="-287020">
              <a:lnSpc>
                <a:spcPct val="100000"/>
              </a:lnSpc>
              <a:spcBef>
                <a:spcPts val="860"/>
              </a:spcBef>
              <a:buFont typeface="Wingdings"/>
              <a:buChar char=""/>
              <a:tabLst>
                <a:tab pos="299720" algn="l"/>
              </a:tabLst>
              <a:defRPr>
                <a:solidFill>
                  <a:srgbClr val="000000"/>
                </a:solidFill>
                <a:latin typeface="Calibri"/>
                <a:cs typeface="Calibri"/>
              </a:defRPr>
            </a:pPr>
            <a:r>
              <a:rPr b="0" dirty="0" err="1"/>
              <a:t>Llojet</a:t>
            </a:r>
            <a:r>
              <a:rPr b="0" dirty="0"/>
              <a:t> e </a:t>
            </a:r>
            <a:r>
              <a:rPr b="0" dirty="0" err="1"/>
              <a:t>aktiviteteve</a:t>
            </a:r>
            <a:r>
              <a:rPr b="0" dirty="0"/>
              <a:t> </a:t>
            </a:r>
            <a:r>
              <a:rPr b="0" dirty="0" err="1"/>
              <a:t>ekonomike</a:t>
            </a:r>
            <a:r>
              <a:rPr b="0" dirty="0"/>
              <a:t> </a:t>
            </a:r>
            <a:r>
              <a:rPr b="0" dirty="0" err="1"/>
              <a:t>të</a:t>
            </a:r>
            <a:r>
              <a:rPr b="0" dirty="0"/>
              <a:t> </a:t>
            </a:r>
            <a:r>
              <a:rPr b="0" dirty="0" err="1"/>
              <a:t>lejuara</a:t>
            </a:r>
            <a:r>
              <a:rPr b="0" dirty="0"/>
              <a:t> </a:t>
            </a:r>
            <a:r>
              <a:rPr b="0" dirty="0" err="1"/>
              <a:t>për</a:t>
            </a:r>
            <a:r>
              <a:rPr b="0" dirty="0"/>
              <a:t> OSHC-</a:t>
            </a:r>
            <a:r>
              <a:rPr b="0" dirty="0" err="1"/>
              <a:t>të</a:t>
            </a:r>
            <a:endParaRPr b="0" dirty="0"/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Pothuajse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vendet</a:t>
            </a:r>
            <a:r>
              <a:rPr dirty="0"/>
              <a:t> </a:t>
            </a:r>
            <a:r>
              <a:rPr dirty="0" err="1"/>
              <a:t>ato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mjaftueshme</a:t>
            </a:r>
            <a:r>
              <a:rPr dirty="0"/>
              <a:t>,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ndonjëherë</a:t>
            </a:r>
            <a:r>
              <a:rPr dirty="0"/>
              <a:t> me </a:t>
            </a:r>
            <a:r>
              <a:rPr dirty="0" err="1"/>
              <a:t>kufizime</a:t>
            </a:r>
            <a:endParaRPr sz="1600" dirty="0">
              <a:latin typeface="Calibri"/>
              <a:cs typeface="Calibri"/>
            </a:endParaRPr>
          </a:p>
          <a:p>
            <a:pPr marL="698500" marR="1885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Vetëm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lidhje</a:t>
            </a:r>
            <a:r>
              <a:rPr dirty="0"/>
              <a:t> me </a:t>
            </a:r>
            <a:r>
              <a:rPr dirty="0" err="1"/>
              <a:t>misionin</a:t>
            </a:r>
            <a:r>
              <a:rPr dirty="0"/>
              <a:t> - </a:t>
            </a:r>
            <a:r>
              <a:rPr dirty="0" err="1"/>
              <a:t>duhet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mbështesin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lidhet</a:t>
            </a:r>
            <a:r>
              <a:rPr dirty="0"/>
              <a:t> me </a:t>
            </a:r>
            <a:r>
              <a:rPr dirty="0" err="1"/>
              <a:t>qëllimet</a:t>
            </a:r>
            <a:r>
              <a:rPr dirty="0"/>
              <a:t> e </a:t>
            </a:r>
            <a:r>
              <a:rPr dirty="0" err="1"/>
              <a:t>interesit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së</a:t>
            </a:r>
            <a:r>
              <a:rPr dirty="0"/>
              <a:t> (</a:t>
            </a:r>
            <a:r>
              <a:rPr dirty="0" err="1"/>
              <a:t>Austri</a:t>
            </a:r>
            <a:r>
              <a:rPr dirty="0"/>
              <a:t>, </a:t>
            </a:r>
            <a:r>
              <a:rPr dirty="0" err="1"/>
              <a:t>Bullgari</a:t>
            </a:r>
            <a:r>
              <a:rPr dirty="0"/>
              <a:t>, </a:t>
            </a:r>
            <a:r>
              <a:rPr dirty="0" err="1"/>
              <a:t>Greqi</a:t>
            </a:r>
            <a:r>
              <a:rPr dirty="0"/>
              <a:t>, </a:t>
            </a:r>
            <a:r>
              <a:rPr dirty="0" err="1"/>
              <a:t>Hungari</a:t>
            </a:r>
            <a:r>
              <a:rPr dirty="0"/>
              <a:t>, </a:t>
            </a:r>
            <a:r>
              <a:rPr dirty="0" err="1"/>
              <a:t>Spanjë</a:t>
            </a:r>
            <a:r>
              <a:rPr dirty="0"/>
              <a:t>, </a:t>
            </a:r>
            <a:r>
              <a:rPr dirty="0" err="1"/>
              <a:t>Rumani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vendet</a:t>
            </a:r>
            <a:r>
              <a:rPr dirty="0"/>
              <a:t> e BP-</a:t>
            </a:r>
            <a:r>
              <a:rPr dirty="0" err="1"/>
              <a:t>së</a:t>
            </a:r>
            <a:r>
              <a:rPr dirty="0"/>
              <a:t>, </a:t>
            </a:r>
            <a:r>
              <a:rPr dirty="0" err="1"/>
              <a:t>etj</a:t>
            </a:r>
            <a:r>
              <a:rPr dirty="0"/>
              <a:t>.)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jenë</a:t>
            </a:r>
            <a:r>
              <a:rPr dirty="0"/>
              <a:t> </a:t>
            </a:r>
            <a:r>
              <a:rPr dirty="0" err="1"/>
              <a:t>vetëm</a:t>
            </a:r>
            <a:r>
              <a:rPr dirty="0"/>
              <a:t> </a:t>
            </a:r>
            <a:r>
              <a:rPr dirty="0" err="1"/>
              <a:t>ndihmëse</a:t>
            </a:r>
            <a:r>
              <a:rPr dirty="0"/>
              <a:t>, </a:t>
            </a:r>
            <a:r>
              <a:rPr dirty="0" err="1"/>
              <a:t>dytësore</a:t>
            </a:r>
            <a:r>
              <a:rPr dirty="0"/>
              <a:t> </a:t>
            </a:r>
            <a:r>
              <a:rPr dirty="0" err="1"/>
              <a:t>ndaj</a:t>
            </a:r>
            <a:r>
              <a:rPr dirty="0"/>
              <a:t> </a:t>
            </a:r>
            <a:r>
              <a:rPr dirty="0" err="1"/>
              <a:t>burimeve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tjera</a:t>
            </a:r>
            <a:r>
              <a:rPr dirty="0"/>
              <a:t> jo-</a:t>
            </a:r>
            <a:r>
              <a:rPr dirty="0" err="1"/>
              <a:t>komerciale</a:t>
            </a:r>
            <a:r>
              <a:rPr dirty="0"/>
              <a:t> </a:t>
            </a:r>
            <a:r>
              <a:rPr dirty="0" err="1"/>
              <a:t>të</a:t>
            </a:r>
            <a:endParaRPr sz="1600" dirty="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  <a:defRPr sz="1600">
                <a:solidFill>
                  <a:srgbClr val="000000"/>
                </a:solidFill>
                <a:latin typeface="Calibri"/>
                <a:cs typeface="Calibri"/>
              </a:defRPr>
            </a:pPr>
            <a:r>
              <a:rPr b="0" dirty="0" err="1"/>
              <a:t>financimit</a:t>
            </a:r>
            <a:r>
              <a:rPr b="0" dirty="0"/>
              <a:t> (</a:t>
            </a:r>
            <a:r>
              <a:rPr b="0" dirty="0" err="1"/>
              <a:t>Austri</a:t>
            </a:r>
            <a:r>
              <a:rPr b="0" dirty="0"/>
              <a:t>, </a:t>
            </a:r>
            <a:r>
              <a:rPr b="0" dirty="0" err="1"/>
              <a:t>Belgjikë</a:t>
            </a:r>
            <a:r>
              <a:rPr b="0" dirty="0"/>
              <a:t>, </a:t>
            </a:r>
            <a:r>
              <a:rPr b="0" dirty="0" err="1"/>
              <a:t>Francë</a:t>
            </a:r>
            <a:r>
              <a:rPr b="0" dirty="0"/>
              <a:t>, </a:t>
            </a:r>
            <a:r>
              <a:rPr b="0" dirty="0" err="1"/>
              <a:t>Republika</a:t>
            </a:r>
            <a:r>
              <a:rPr b="0" dirty="0"/>
              <a:t> </a:t>
            </a:r>
            <a:r>
              <a:rPr b="0" dirty="0" err="1"/>
              <a:t>Çeke</a:t>
            </a:r>
            <a:r>
              <a:rPr b="0" dirty="0"/>
              <a:t>, </a:t>
            </a:r>
            <a:r>
              <a:rPr b="0" dirty="0" err="1"/>
              <a:t>Itali</a:t>
            </a:r>
            <a:r>
              <a:rPr b="0" dirty="0"/>
              <a:t>, </a:t>
            </a:r>
            <a:r>
              <a:rPr b="0" dirty="0" err="1"/>
              <a:t>Poloni</a:t>
            </a:r>
            <a:r>
              <a:rPr b="0" dirty="0"/>
              <a:t>, </a:t>
            </a:r>
            <a:r>
              <a:rPr b="0" dirty="0" err="1"/>
              <a:t>etj</a:t>
            </a:r>
            <a:r>
              <a:rPr b="0" dirty="0"/>
              <a:t>.)</a:t>
            </a:r>
            <a:endParaRPr sz="1600" b="0" dirty="0">
              <a:latin typeface="Calibri"/>
              <a:cs typeface="Calibri"/>
            </a:endParaRPr>
          </a:p>
          <a:p>
            <a:pPr marL="698500" marR="5060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Qasje</a:t>
            </a:r>
            <a:r>
              <a:rPr dirty="0"/>
              <a:t> </a:t>
            </a:r>
            <a:r>
              <a:rPr dirty="0" err="1"/>
              <a:t>liberale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lejon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llojet</a:t>
            </a:r>
            <a:r>
              <a:rPr dirty="0"/>
              <a:t> e </a:t>
            </a:r>
            <a:r>
              <a:rPr dirty="0" err="1"/>
              <a:t>aktiviteteve</a:t>
            </a:r>
            <a:r>
              <a:rPr dirty="0"/>
              <a:t> </a:t>
            </a:r>
            <a:r>
              <a:rPr dirty="0" err="1"/>
              <a:t>ekonomike</a:t>
            </a:r>
            <a:r>
              <a:rPr dirty="0"/>
              <a:t> (</a:t>
            </a:r>
            <a:r>
              <a:rPr dirty="0" err="1"/>
              <a:t>Gjermani</a:t>
            </a:r>
            <a:r>
              <a:rPr dirty="0"/>
              <a:t>, </a:t>
            </a:r>
            <a:r>
              <a:rPr dirty="0" err="1"/>
              <a:t>Kroaci</a:t>
            </a:r>
            <a:r>
              <a:rPr dirty="0"/>
              <a:t>, </a:t>
            </a:r>
            <a:r>
              <a:rPr dirty="0" err="1"/>
              <a:t>Holandë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  <a:defRPr>
                <a:solidFill>
                  <a:srgbClr val="000000"/>
                </a:solidFill>
                <a:latin typeface="Calibri"/>
                <a:cs typeface="Calibri"/>
              </a:defRPr>
            </a:pPr>
            <a:r>
              <a:rPr b="0" dirty="0" err="1"/>
              <a:t>Tatimimi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të</a:t>
            </a:r>
            <a:r>
              <a:rPr b="0" dirty="0"/>
              <a:t> </a:t>
            </a:r>
            <a:r>
              <a:rPr b="0" dirty="0" err="1"/>
              <a:t>ardhurave</a:t>
            </a:r>
            <a:r>
              <a:rPr b="0" dirty="0"/>
              <a:t> </a:t>
            </a:r>
            <a:r>
              <a:rPr b="0" dirty="0" err="1"/>
              <a:t>nga</a:t>
            </a:r>
            <a:r>
              <a:rPr b="0" dirty="0"/>
              <a:t> </a:t>
            </a:r>
            <a:r>
              <a:rPr b="0" dirty="0" err="1"/>
              <a:t>veprimtaritë</a:t>
            </a:r>
            <a:r>
              <a:rPr b="0" dirty="0"/>
              <a:t> </a:t>
            </a:r>
            <a:r>
              <a:rPr b="0" dirty="0" err="1"/>
              <a:t>ekonomike</a:t>
            </a:r>
            <a:endParaRPr b="0" dirty="0"/>
          </a:p>
          <a:p>
            <a:pPr marL="698500" marR="354965" lvl="1" indent="-228600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Zakonisht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investime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aksione</a:t>
            </a:r>
            <a:r>
              <a:rPr dirty="0"/>
              <a:t>, </a:t>
            </a:r>
            <a:r>
              <a:rPr dirty="0" err="1"/>
              <a:t>obligacione</a:t>
            </a:r>
            <a:r>
              <a:rPr dirty="0"/>
              <a:t> </a:t>
            </a:r>
            <a:r>
              <a:rPr dirty="0" err="1"/>
              <a:t>etj</a:t>
            </a:r>
            <a:r>
              <a:rPr dirty="0"/>
              <a:t>.,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trajtohet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aktivitet</a:t>
            </a:r>
            <a:r>
              <a:rPr dirty="0"/>
              <a:t> </a:t>
            </a:r>
            <a:r>
              <a:rPr dirty="0" err="1"/>
              <a:t>afarist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tatueshëm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Lirimi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me </a:t>
            </a:r>
            <a:r>
              <a:rPr dirty="0" err="1"/>
              <a:t>kufizime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A722DEF-14B5-C323-E1A9-65A5F7C76B8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3702" y="478281"/>
            <a:ext cx="4687698" cy="40640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500">
                <a:solidFill>
                  <a:srgbClr val="C00000"/>
                </a:solidFill>
              </a:defRPr>
            </a:pPr>
            <a:r>
              <a:rPr dirty="0" err="1"/>
              <a:t>Përvoja</a:t>
            </a:r>
            <a:r>
              <a:rPr dirty="0"/>
              <a:t> </a:t>
            </a:r>
            <a:r>
              <a:rPr dirty="0" err="1"/>
              <a:t>krahasuese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BE-ja</a:t>
            </a:r>
            <a:endParaRPr sz="2500" dirty="0"/>
          </a:p>
        </p:txBody>
      </p:sp>
      <p:sp>
        <p:nvSpPr>
          <p:cNvPr id="3" name="object 3"/>
          <p:cNvSpPr txBox="1"/>
          <p:nvPr/>
        </p:nvSpPr>
        <p:spPr>
          <a:xfrm>
            <a:off x="985824" y="859663"/>
            <a:ext cx="7346950" cy="376237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R="105410" algn="ctr">
              <a:lnSpc>
                <a:spcPct val="100000"/>
              </a:lnSpc>
              <a:spcBef>
                <a:spcPts val="100"/>
              </a:spcBef>
              <a:defRPr sz="2400" b="1">
                <a:solidFill>
                  <a:srgbClr val="C00000"/>
                </a:solidFill>
                <a:latin typeface="Calibri"/>
                <a:cs typeface="Calibri"/>
              </a:defRPr>
            </a:pP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ekonomike</a:t>
            </a:r>
            <a:endParaRPr sz="2400" dirty="0">
              <a:latin typeface="Calibri"/>
              <a:cs typeface="Calibri"/>
            </a:endParaRPr>
          </a:p>
          <a:p>
            <a:pPr marR="109220" algn="ctr">
              <a:lnSpc>
                <a:spcPct val="100000"/>
              </a:lnSpc>
              <a:defRPr sz="2400" b="1">
                <a:solidFill>
                  <a:srgbClr val="C00000"/>
                </a:solidFill>
                <a:latin typeface="Calibri"/>
                <a:cs typeface="Calibri"/>
              </a:defRPr>
            </a:pPr>
            <a:r>
              <a:rPr dirty="0"/>
              <a:t>(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afariste</a:t>
            </a:r>
            <a:r>
              <a:rPr dirty="0"/>
              <a:t>, 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fitimprurëse</a:t>
            </a:r>
            <a:r>
              <a:rPr dirty="0"/>
              <a:t>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Calibri"/>
              <a:cs typeface="Calibri"/>
            </a:endParaRPr>
          </a:p>
          <a:p>
            <a:pPr marL="309245" indent="-287020">
              <a:lnSpc>
                <a:spcPct val="100000"/>
              </a:lnSpc>
              <a:buFont typeface="Wingdings"/>
              <a:buChar char=""/>
              <a:tabLst>
                <a:tab pos="30988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Tatimimi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veprimtaritë</a:t>
            </a:r>
            <a:r>
              <a:rPr dirty="0"/>
              <a:t> </a:t>
            </a:r>
            <a:r>
              <a:rPr dirty="0" err="1"/>
              <a:t>ekonomike</a:t>
            </a:r>
            <a:endParaRPr sz="2000" dirty="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70929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Zakonisht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investime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aksione</a:t>
            </a:r>
            <a:r>
              <a:rPr dirty="0"/>
              <a:t>, </a:t>
            </a:r>
            <a:r>
              <a:rPr dirty="0" err="1"/>
              <a:t>obligacione</a:t>
            </a:r>
            <a:r>
              <a:rPr dirty="0"/>
              <a:t> </a:t>
            </a:r>
            <a:r>
              <a:rPr dirty="0" err="1"/>
              <a:t>etj</a:t>
            </a:r>
            <a:r>
              <a:rPr dirty="0"/>
              <a:t>.,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trajtohe</a:t>
            </a:r>
            <a:r>
              <a:rPr lang="en-US" dirty="0" err="1"/>
              <a:t>n</a:t>
            </a:r>
            <a:endParaRPr sz="1600" dirty="0">
              <a:latin typeface="Calibri"/>
              <a:cs typeface="Calibri"/>
            </a:endParaRPr>
          </a:p>
          <a:p>
            <a:pPr marL="708660">
              <a:lnSpc>
                <a:spcPct val="100000"/>
              </a:lnSpc>
              <a:defRPr sz="1600">
                <a:latin typeface="Calibri"/>
                <a:cs typeface="Calibri"/>
              </a:defRPr>
            </a:pP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aktivitet</a:t>
            </a:r>
            <a:r>
              <a:rPr dirty="0"/>
              <a:t> </a:t>
            </a:r>
            <a:r>
              <a:rPr dirty="0" err="1"/>
              <a:t>ekonomik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tatimohen</a:t>
            </a:r>
            <a:endParaRPr sz="1600" dirty="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709295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Lirim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me </a:t>
            </a:r>
            <a:r>
              <a:rPr dirty="0" err="1"/>
              <a:t>disa</a:t>
            </a:r>
            <a:r>
              <a:rPr dirty="0"/>
              <a:t> </a:t>
            </a:r>
            <a:r>
              <a:rPr dirty="0" err="1"/>
              <a:t>kufizime</a:t>
            </a:r>
            <a:r>
              <a:rPr dirty="0"/>
              <a:t>:</a:t>
            </a:r>
            <a:endParaRPr sz="1600" dirty="0">
              <a:latin typeface="Calibri"/>
              <a:cs typeface="Calibri"/>
            </a:endParaRPr>
          </a:p>
          <a:p>
            <a:pPr marL="1165860" marR="5080" lvl="2" indent="-228600">
              <a:lnSpc>
                <a:spcPct val="100000"/>
              </a:lnSpc>
              <a:spcBef>
                <a:spcPts val="345"/>
              </a:spcBef>
              <a:buChar char="-"/>
              <a:tabLst>
                <a:tab pos="1165860" algn="l"/>
                <a:tab pos="1166495" algn="l"/>
              </a:tabLst>
              <a:defRPr sz="14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lidhen</a:t>
            </a:r>
            <a:r>
              <a:rPr dirty="0"/>
              <a:t> me </a:t>
            </a:r>
            <a:r>
              <a:rPr dirty="0" err="1"/>
              <a:t>misionin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tatohen</a:t>
            </a:r>
            <a:r>
              <a:rPr dirty="0"/>
              <a:t>, </a:t>
            </a:r>
            <a:r>
              <a:rPr dirty="0" err="1"/>
              <a:t>ndërkaq</a:t>
            </a:r>
            <a:r>
              <a:rPr dirty="0"/>
              <a:t> </a:t>
            </a:r>
            <a:r>
              <a:rPr dirty="0" err="1"/>
              <a:t>ato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kanë</a:t>
            </a:r>
            <a:r>
              <a:rPr dirty="0"/>
              <a:t> </a:t>
            </a:r>
            <a:r>
              <a:rPr dirty="0" err="1"/>
              <a:t>lidhje</a:t>
            </a:r>
            <a:r>
              <a:rPr dirty="0"/>
              <a:t> me </a:t>
            </a:r>
            <a:r>
              <a:rPr dirty="0" err="1"/>
              <a:t>misionin</a:t>
            </a:r>
            <a:r>
              <a:rPr dirty="0"/>
              <a:t> </a:t>
            </a:r>
            <a:r>
              <a:rPr dirty="0" err="1"/>
              <a:t>tatohen</a:t>
            </a:r>
            <a:r>
              <a:rPr dirty="0"/>
              <a:t> me </a:t>
            </a:r>
            <a:r>
              <a:rPr dirty="0" err="1"/>
              <a:t>tatimin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fitimin</a:t>
            </a:r>
            <a:endParaRPr sz="1400" dirty="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  <a:defRPr sz="1400">
                <a:latin typeface="Calibri"/>
                <a:cs typeface="Calibri"/>
              </a:defRPr>
            </a:pPr>
            <a:r>
              <a:rPr dirty="0" err="1"/>
              <a:t>Kufizimi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shumës</a:t>
            </a:r>
            <a:r>
              <a:rPr dirty="0"/>
              <a:t> 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këtij</a:t>
            </a:r>
            <a:r>
              <a:rPr dirty="0"/>
              <a:t> </a:t>
            </a:r>
            <a:r>
              <a:rPr dirty="0" err="1"/>
              <a:t>lloji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përjashtohet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endParaRPr sz="1400" dirty="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  <a:defRPr sz="1400">
                <a:latin typeface="Calibri"/>
                <a:cs typeface="Calibri"/>
              </a:defRPr>
            </a:pPr>
            <a:r>
              <a:rPr dirty="0" err="1"/>
              <a:t>Tatimimi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aktiviteti</a:t>
            </a:r>
            <a:r>
              <a:rPr dirty="0"/>
              <a:t> </a:t>
            </a:r>
            <a:r>
              <a:rPr dirty="0" err="1"/>
              <a:t>ekonomik</a:t>
            </a:r>
            <a:endParaRPr sz="1400" dirty="0">
              <a:latin typeface="Calibri"/>
              <a:cs typeface="Calibri"/>
            </a:endParaRPr>
          </a:p>
          <a:p>
            <a:pPr marL="1165860" marR="633095" lvl="2" indent="-228600">
              <a:lnSpc>
                <a:spcPct val="100000"/>
              </a:lnSpc>
              <a:spcBef>
                <a:spcPts val="340"/>
              </a:spcBef>
              <a:buChar char="-"/>
              <a:tabLst>
                <a:tab pos="1165860" algn="l"/>
                <a:tab pos="1166495" algn="l"/>
              </a:tabLst>
              <a:defRPr sz="1400">
                <a:latin typeface="Calibri"/>
                <a:cs typeface="Calibri"/>
              </a:defRPr>
            </a:pPr>
            <a:r>
              <a:rPr dirty="0" err="1"/>
              <a:t>Përjashtim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, </a:t>
            </a:r>
            <a:r>
              <a:rPr dirty="0" err="1"/>
              <a:t>përveç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kjo</a:t>
            </a:r>
            <a:r>
              <a:rPr dirty="0"/>
              <a:t> </a:t>
            </a:r>
            <a:r>
              <a:rPr dirty="0" err="1"/>
              <a:t>rezulton</a:t>
            </a:r>
            <a:r>
              <a:rPr dirty="0"/>
              <a:t> me </a:t>
            </a:r>
            <a:r>
              <a:rPr dirty="0" err="1"/>
              <a:t>konkurrencë</a:t>
            </a:r>
            <a:r>
              <a:rPr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padrejtë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E75AF09C-0EBB-3F52-071B-CD6F8506852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Shembuj 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517381" y="6477685"/>
            <a:ext cx="77470" cy="1530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140"/>
              </a:lnSpc>
              <a:defRPr sz="1200">
                <a:solidFill>
                  <a:srgbClr val="888888"/>
                </a:solidFill>
                <a:latin typeface="Calibri"/>
                <a:cs typeface="Calibri"/>
              </a:defRPr>
            </a:pPr>
            <a:r>
              <a:t>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 err="1"/>
              <a:t>Qasje</a:t>
            </a:r>
            <a:r>
              <a:rPr dirty="0"/>
              <a:t> </a:t>
            </a:r>
            <a:r>
              <a:rPr dirty="0" err="1"/>
              <a:t>liberale</a:t>
            </a:r>
            <a:r>
              <a:rPr dirty="0"/>
              <a:t> </a:t>
            </a:r>
            <a:r>
              <a:rPr dirty="0" err="1"/>
              <a:t>ndaj</a:t>
            </a:r>
            <a:endParaRPr sz="1200" dirty="0">
              <a:latin typeface="Calibri"/>
              <a:cs typeface="Calibri"/>
            </a:endParaRPr>
          </a:p>
          <a:p>
            <a:pPr marL="90805" marR="9334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ekonomike</a:t>
            </a:r>
            <a:endParaRPr sz="1200" dirty="0">
              <a:latin typeface="Calibri"/>
              <a:cs typeface="Calibri"/>
            </a:endParaRPr>
          </a:p>
          <a:p>
            <a:pPr marL="377190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Lejohen</a:t>
            </a:r>
            <a:endParaRPr sz="1200" dirty="0">
              <a:latin typeface="Calibri"/>
              <a:cs typeface="Calibri"/>
            </a:endParaRPr>
          </a:p>
          <a:p>
            <a:pPr marL="377190" marR="17716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llojet</a:t>
            </a:r>
            <a:r>
              <a:rPr dirty="0"/>
              <a:t> e </a:t>
            </a:r>
            <a:r>
              <a:rPr dirty="0" err="1"/>
              <a:t>veprimtarive</a:t>
            </a:r>
            <a:r>
              <a:rPr dirty="0"/>
              <a:t> </a:t>
            </a:r>
            <a:r>
              <a:rPr dirty="0" err="1"/>
              <a:t>ekonomike</a:t>
            </a:r>
            <a:endParaRPr sz="120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Tatimohet</a:t>
            </a:r>
            <a:r>
              <a:rPr dirty="0"/>
              <a:t> </a:t>
            </a:r>
            <a:r>
              <a:rPr dirty="0" err="1"/>
              <a:t>vetëm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organizata</a:t>
            </a:r>
            <a:r>
              <a:rPr dirty="0"/>
              <a:t>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ketë</a:t>
            </a:r>
            <a:endParaRPr sz="1200" dirty="0">
              <a:latin typeface="Calibri"/>
              <a:cs typeface="Calibri"/>
            </a:endParaRPr>
          </a:p>
          <a:p>
            <a:pPr marL="377190" marR="17399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dobi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pa </a:t>
            </a:r>
            <a:r>
              <a:rPr dirty="0" err="1"/>
              <a:t>arsyetuar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treg</a:t>
            </a:r>
            <a:r>
              <a:rPr dirty="0"/>
              <a:t>.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atë</a:t>
            </a:r>
            <a:r>
              <a:rPr dirty="0"/>
              <a:t> </a:t>
            </a:r>
            <a:r>
              <a:rPr dirty="0" err="1"/>
              <a:t>rast</a:t>
            </a:r>
            <a:r>
              <a:rPr dirty="0"/>
              <a:t> -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fitimin</a:t>
            </a:r>
            <a:r>
              <a:rPr dirty="0"/>
              <a:t> 12%-18% </a:t>
            </a:r>
            <a:r>
              <a:rPr dirty="0" err="1"/>
              <a:t>në</a:t>
            </a:r>
            <a:endParaRPr sz="1200" dirty="0">
              <a:latin typeface="Calibri"/>
              <a:cs typeface="Calibri"/>
            </a:endParaRPr>
          </a:p>
          <a:p>
            <a:pPr marL="377190" marR="53467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varësi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lartësisë</a:t>
            </a:r>
            <a:r>
              <a:rPr dirty="0"/>
              <a:t> 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 marR="142875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llojet</a:t>
            </a:r>
            <a:r>
              <a:rPr dirty="0"/>
              <a:t> e </a:t>
            </a:r>
            <a:r>
              <a:rPr dirty="0" err="1"/>
              <a:t>aktiviteteve</a:t>
            </a:r>
            <a:r>
              <a:rPr dirty="0"/>
              <a:t> </a:t>
            </a:r>
            <a:r>
              <a:rPr dirty="0" err="1"/>
              <a:t>ekonomike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lejuara</a:t>
            </a:r>
            <a:r>
              <a:rPr dirty="0"/>
              <a:t>, </a:t>
            </a:r>
            <a:r>
              <a:rPr dirty="0" err="1"/>
              <a:t>pavarësisht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janë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lidhura</a:t>
            </a:r>
            <a:r>
              <a:rPr dirty="0"/>
              <a:t> me </a:t>
            </a:r>
            <a:r>
              <a:rPr dirty="0" err="1"/>
              <a:t>misionin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tatohen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lidhura</a:t>
            </a:r>
            <a:r>
              <a:rPr dirty="0"/>
              <a:t> me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misionin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endParaRPr sz="1200" dirty="0">
              <a:latin typeface="Calibri"/>
              <a:cs typeface="Calibri"/>
            </a:endParaRPr>
          </a:p>
          <a:p>
            <a:pPr marL="90805" marR="9652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</a:t>
            </a:r>
            <a:r>
              <a:rPr dirty="0"/>
              <a:t> </a:t>
            </a:r>
            <a:r>
              <a:rPr dirty="0" err="1"/>
              <a:t>dytësore</a:t>
            </a:r>
            <a:r>
              <a:rPr dirty="0"/>
              <a:t> (</a:t>
            </a:r>
            <a:r>
              <a:rPr dirty="0" err="1"/>
              <a:t>maksimumi</a:t>
            </a:r>
            <a:r>
              <a:rPr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72.000 Euro). </a:t>
            </a:r>
            <a:r>
              <a:rPr dirty="0" err="1"/>
              <a:t>Mbi</a:t>
            </a:r>
            <a:r>
              <a:rPr dirty="0"/>
              <a:t> 72.000 euro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fitojnë</a:t>
            </a:r>
            <a:r>
              <a:rPr dirty="0"/>
              <a:t> </a:t>
            </a:r>
            <a:r>
              <a:rPr dirty="0" err="1"/>
              <a:t>përjashtim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taksat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përfaqësojnë</a:t>
            </a:r>
            <a:endParaRPr sz="1200" dirty="0">
              <a:latin typeface="Calibri"/>
              <a:cs typeface="Calibri"/>
            </a:endParaRPr>
          </a:p>
          <a:p>
            <a:pPr marL="90805" marR="50292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konkurrencë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kompanive</a:t>
            </a:r>
            <a:r>
              <a:rPr dirty="0"/>
              <a:t> </a:t>
            </a:r>
            <a:r>
              <a:rPr dirty="0" err="1"/>
              <a:t>dhe</a:t>
            </a:r>
            <a:endParaRPr sz="1200" dirty="0">
              <a:latin typeface="Calibri"/>
              <a:cs typeface="Calibri"/>
            </a:endParaRPr>
          </a:p>
          <a:p>
            <a:pPr marL="90805" marR="123825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plotësojnë</a:t>
            </a:r>
            <a:r>
              <a:rPr dirty="0"/>
              <a:t> </a:t>
            </a:r>
            <a:r>
              <a:rPr dirty="0" err="1"/>
              <a:t>nevojat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plotësuara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treg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57649" y="1504948"/>
            <a:ext cx="1760221" cy="432054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ekskluzivisht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-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përjashtuara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tatimet</a:t>
            </a:r>
            <a:r>
              <a:rPr dirty="0"/>
              <a:t> </a:t>
            </a:r>
            <a:r>
              <a:rPr dirty="0" err="1"/>
              <a:t>korporative</a:t>
            </a:r>
            <a:r>
              <a:rPr dirty="0"/>
              <a:t> </a:t>
            </a:r>
            <a:endParaRPr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Qasje</a:t>
            </a:r>
            <a:r>
              <a:rPr dirty="0"/>
              <a:t> </a:t>
            </a:r>
            <a:r>
              <a:rPr dirty="0" err="1"/>
              <a:t>liberale</a:t>
            </a:r>
            <a:endParaRPr lang="en-US" dirty="0"/>
          </a:p>
          <a:p>
            <a:pPr marL="9144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182880" indent="-92075">
              <a:lnSpc>
                <a:spcPct val="100000"/>
              </a:lnSpc>
              <a:buChar char="-"/>
              <a:tabLst>
                <a:tab pos="183515" algn="l"/>
              </a:tabLst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Lejohen</a:t>
            </a:r>
            <a:endParaRPr lang="en-US" sz="1200" dirty="0">
              <a:latin typeface="Calibri"/>
              <a:cs typeface="Calibri"/>
            </a:endParaRPr>
          </a:p>
          <a:p>
            <a:pPr marL="182880" marR="1676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të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gjitha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llojet</a:t>
            </a:r>
            <a:r>
              <a:rPr lang="en-US" sz="1200" dirty="0">
                <a:latin typeface="Calibri"/>
                <a:cs typeface="Calibri"/>
              </a:rPr>
              <a:t> e </a:t>
            </a:r>
            <a:r>
              <a:rPr lang="en-US" sz="1200" dirty="0" err="1">
                <a:latin typeface="Calibri"/>
                <a:cs typeface="Calibri"/>
              </a:rPr>
              <a:t>veprimtarive</a:t>
            </a:r>
            <a:endParaRPr lang="en-US" sz="1200" dirty="0">
              <a:latin typeface="Calibri"/>
              <a:cs typeface="Calibri"/>
            </a:endParaRPr>
          </a:p>
          <a:p>
            <a:pPr marL="182880" marR="96520" indent="-91440">
              <a:buFontTx/>
              <a:buChar char="-"/>
              <a:tabLst>
                <a:tab pos="183515" algn="l"/>
              </a:tabLst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Nuk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tatimohet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nëse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është</a:t>
            </a:r>
            <a:r>
              <a:rPr lang="en-US" sz="1200" dirty="0">
                <a:latin typeface="Calibri"/>
                <a:cs typeface="Calibri"/>
              </a:rPr>
              <a:t> e </a:t>
            </a:r>
            <a:r>
              <a:rPr lang="en-US" sz="1200" dirty="0" err="1">
                <a:latin typeface="Calibri"/>
                <a:cs typeface="Calibri"/>
              </a:rPr>
              <a:t>nevojshme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për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misionin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dhe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nuk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krijon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konkurrencë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të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konsiderueshme</a:t>
            </a:r>
            <a:endParaRPr lang="en-US" sz="1200" dirty="0">
              <a:latin typeface="Calibri"/>
              <a:cs typeface="Calibri"/>
            </a:endParaRPr>
          </a:p>
          <a:p>
            <a:pPr marL="182880" marR="96520" indent="-91440">
              <a:buFontTx/>
              <a:buChar char="-"/>
              <a:tabLst>
                <a:tab pos="183515" algn="l"/>
              </a:tabLst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Nëse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nuk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kanë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lidhje</a:t>
            </a:r>
            <a:r>
              <a:rPr lang="en-US" sz="1200" dirty="0">
                <a:latin typeface="Calibri"/>
                <a:cs typeface="Calibri"/>
              </a:rPr>
              <a:t> me </a:t>
            </a:r>
            <a:r>
              <a:rPr lang="en-US" sz="1200" dirty="0" err="1">
                <a:latin typeface="Calibri"/>
                <a:cs typeface="Calibri"/>
              </a:rPr>
              <a:t>misionin</a:t>
            </a:r>
            <a:r>
              <a:rPr lang="en-US" sz="1200" dirty="0">
                <a:latin typeface="Calibri"/>
                <a:cs typeface="Calibri"/>
              </a:rPr>
              <a:t>, </a:t>
            </a:r>
            <a:r>
              <a:rPr lang="en-US" sz="1200" dirty="0" err="1">
                <a:latin typeface="Calibri"/>
                <a:cs typeface="Calibri"/>
              </a:rPr>
              <a:t>lirohen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nga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tatimi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deri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në</a:t>
            </a:r>
            <a:r>
              <a:rPr lang="en-US" sz="1200" dirty="0">
                <a:latin typeface="Calibri"/>
                <a:cs typeface="Calibri"/>
              </a:rPr>
              <a:t> 35.000 euro, </a:t>
            </a:r>
            <a:r>
              <a:rPr lang="en-US" sz="1200" dirty="0" err="1">
                <a:latin typeface="Calibri"/>
                <a:cs typeface="Calibri"/>
              </a:rPr>
              <a:t>varësisht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nëse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përdoren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për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interes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publik</a:t>
            </a:r>
            <a:endParaRPr lang="en-US" sz="1200" dirty="0">
              <a:latin typeface="Calibri"/>
              <a:cs typeface="Calibri"/>
            </a:endParaRPr>
          </a:p>
          <a:p>
            <a:pPr marL="91440" marR="96520">
              <a:tabLst>
                <a:tab pos="18351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182880" marR="96520" indent="-91440">
              <a:lnSpc>
                <a:spcPct val="100000"/>
              </a:lnSpc>
              <a:buChar char="-"/>
              <a:tabLst>
                <a:tab pos="18351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140" y="1092708"/>
            <a:ext cx="1793748" cy="3169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8140" y="1092708"/>
            <a:ext cx="1793875" cy="3175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1910" rIns="0" bIns="0">
            <a:spAutoFit/>
          </a:bodyPr>
          <a:lstStyle/>
          <a:p>
            <a:pPr marL="508634">
              <a:lnSpc>
                <a:spcPct val="100000"/>
              </a:lnSpc>
              <a:spcBef>
                <a:spcPts val="330"/>
              </a:spcBef>
              <a:defRPr sz="1400" b="1">
                <a:latin typeface="Calibri"/>
                <a:cs typeface="Calibri"/>
              </a:defRPr>
            </a:pPr>
            <a:r>
              <a:t>KROACI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FRANCË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GJERMANI 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  <a:defRPr sz="1400" b="1">
                <a:latin typeface="Calibri"/>
                <a:cs typeface="Calibri"/>
              </a:defRPr>
            </a:pPr>
            <a:r>
              <a:t>SLLOVENI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>
            <a:spAutoFit/>
          </a:bodyPr>
          <a:lstStyle/>
          <a:p>
            <a:pPr marL="91440" marR="169545">
              <a:lnSpc>
                <a:spcPct val="100000"/>
              </a:lnSpc>
              <a:spcBef>
                <a:spcPts val="28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afariste</a:t>
            </a:r>
            <a:r>
              <a:rPr dirty="0"/>
              <a:t> </a:t>
            </a:r>
            <a:r>
              <a:rPr dirty="0" err="1"/>
              <a:t>lejohen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përcaktuara</a:t>
            </a:r>
            <a:r>
              <a:rPr dirty="0"/>
              <a:t> </a:t>
            </a:r>
            <a:r>
              <a:rPr dirty="0" err="1"/>
              <a:t>qartë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dokumentet</a:t>
            </a:r>
            <a:r>
              <a:rPr dirty="0"/>
              <a:t> </a:t>
            </a:r>
            <a:r>
              <a:rPr dirty="0" err="1"/>
              <a:t>statutore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kanë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bëjnë</a:t>
            </a:r>
            <a:r>
              <a:rPr dirty="0"/>
              <a:t> me</a:t>
            </a:r>
            <a:endParaRPr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misionin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veprimtaritë</a:t>
            </a:r>
            <a:r>
              <a:rPr dirty="0"/>
              <a:t> </a:t>
            </a:r>
            <a:r>
              <a:rPr dirty="0" err="1"/>
              <a:t>ekonomike</a:t>
            </a:r>
            <a:endParaRPr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tatimohe</a:t>
            </a:r>
            <a:r>
              <a:rPr lang="en-US" dirty="0" err="1"/>
              <a:t>n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duhet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riinvestohen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statutore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OSHC-</a:t>
            </a:r>
            <a:r>
              <a:rPr dirty="0" err="1"/>
              <a:t>së</a:t>
            </a:r>
            <a:endParaRPr lang="en-US" dirty="0"/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  <a:defRPr sz="1400" b="1">
                <a:latin typeface="Calibri"/>
                <a:cs typeface="Calibri"/>
              </a:defRPr>
            </a:pPr>
            <a:r>
              <a:t>HOLANDË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 marR="265430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 err="1"/>
              <a:t>Qasja</a:t>
            </a:r>
            <a:r>
              <a:rPr dirty="0"/>
              <a:t> </a:t>
            </a:r>
            <a:r>
              <a:rPr dirty="0" err="1"/>
              <a:t>liberale</a:t>
            </a:r>
            <a:r>
              <a:rPr dirty="0"/>
              <a:t> </a:t>
            </a:r>
            <a:r>
              <a:rPr dirty="0" err="1"/>
              <a:t>ndaj</a:t>
            </a:r>
            <a:r>
              <a:rPr dirty="0"/>
              <a:t> </a:t>
            </a:r>
            <a:r>
              <a:rPr dirty="0" err="1"/>
              <a:t>aktiviteteve</a:t>
            </a:r>
            <a:r>
              <a:rPr dirty="0"/>
              <a:t> </a:t>
            </a:r>
            <a:r>
              <a:rPr dirty="0" err="1"/>
              <a:t>ekonomike</a:t>
            </a:r>
            <a:endParaRPr sz="1200" dirty="0">
              <a:latin typeface="Calibri"/>
              <a:cs typeface="Calibri"/>
            </a:endParaRPr>
          </a:p>
          <a:p>
            <a:pPr marL="377825" marR="25209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Lejohen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llojet</a:t>
            </a:r>
            <a:r>
              <a:rPr dirty="0"/>
              <a:t> e </a:t>
            </a:r>
            <a:r>
              <a:rPr dirty="0" err="1"/>
              <a:t>veprimtarive</a:t>
            </a:r>
            <a:endParaRPr sz="1200" dirty="0">
              <a:latin typeface="Calibri"/>
              <a:cs typeface="Calibri"/>
            </a:endParaRPr>
          </a:p>
          <a:p>
            <a:pPr marL="377825" marR="15557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përjashtuar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teprica</a:t>
            </a:r>
            <a:r>
              <a:rPr dirty="0"/>
              <a:t> e</a:t>
            </a:r>
            <a:endParaRPr sz="1200" dirty="0">
              <a:latin typeface="Calibri"/>
              <a:cs typeface="Calibri"/>
            </a:endParaRPr>
          </a:p>
          <a:p>
            <a:pPr marL="377825" algn="just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nga</a:t>
            </a:r>
            <a:endParaRPr sz="1200" dirty="0">
              <a:latin typeface="Calibri"/>
              <a:cs typeface="Calibri"/>
            </a:endParaRPr>
          </a:p>
          <a:p>
            <a:pPr marL="377825" marR="98425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këto</a:t>
            </a:r>
            <a:r>
              <a:rPr dirty="0"/>
              <a:t> 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nën</a:t>
            </a:r>
            <a:r>
              <a:rPr dirty="0"/>
              <a:t> 15.000 Euro </a:t>
            </a:r>
            <a:r>
              <a:rPr dirty="0" err="1"/>
              <a:t>në</a:t>
            </a:r>
            <a:r>
              <a:rPr dirty="0"/>
              <a:t> vit </a:t>
            </a:r>
            <a:r>
              <a:rPr dirty="0" err="1"/>
              <a:t>ose</a:t>
            </a:r>
            <a:endParaRPr sz="1200" dirty="0">
              <a:latin typeface="Calibri"/>
              <a:cs typeface="Calibri"/>
            </a:endParaRPr>
          </a:p>
          <a:p>
            <a:pPr marL="377825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pak</a:t>
            </a:r>
            <a:r>
              <a:rPr dirty="0"/>
              <a:t> se</a:t>
            </a:r>
            <a:endParaRPr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75,000 euro </a:t>
            </a:r>
            <a:r>
              <a:rPr dirty="0" err="1"/>
              <a:t>në</a:t>
            </a:r>
            <a:r>
              <a:rPr dirty="0"/>
              <a:t> 4 </a:t>
            </a:r>
            <a:r>
              <a:rPr dirty="0" err="1"/>
              <a:t>vitet</a:t>
            </a:r>
            <a:r>
              <a:rPr dirty="0"/>
              <a:t> e </a:t>
            </a:r>
            <a:r>
              <a:rPr dirty="0" err="1"/>
              <a:t>fundit</a:t>
            </a:r>
            <a:r>
              <a:rPr dirty="0"/>
              <a:t>.</a:t>
            </a:r>
            <a:endParaRPr lang="en-US" dirty="0"/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456F31E2-4F91-C5C4-24B3-43F3438CC35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Rregullativa në Maqedoninë e Veriut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654595"/>
            <a:ext cx="7522845" cy="2728952"/>
          </a:xfrm>
          <a:prstGeom prst="rect">
            <a:avLst/>
          </a:prstGeom>
        </p:spPr>
        <p:txBody>
          <a:bodyPr vert="horz" wrap="square" lIns="0" tIns="73660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donacionet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grantet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tatohen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Aktivitetet</a:t>
            </a:r>
            <a:r>
              <a:rPr dirty="0"/>
              <a:t> </a:t>
            </a:r>
            <a:r>
              <a:rPr dirty="0" err="1"/>
              <a:t>ekonomike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lejuara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lidhura</a:t>
            </a:r>
            <a:r>
              <a:rPr dirty="0"/>
              <a:t> me </a:t>
            </a:r>
            <a:r>
              <a:rPr dirty="0" err="1"/>
              <a:t>objektivat</a:t>
            </a:r>
            <a:r>
              <a:rPr dirty="0"/>
              <a:t> </a:t>
            </a:r>
            <a:r>
              <a:rPr dirty="0" err="1"/>
              <a:t>statutore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përjashtohen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fitimin</a:t>
            </a:r>
            <a:r>
              <a:rPr dirty="0"/>
              <a:t>, </a:t>
            </a:r>
            <a:r>
              <a:rPr dirty="0" err="1"/>
              <a:t>përveç</a:t>
            </a:r>
            <a:r>
              <a:rPr dirty="0"/>
              <a:t> </a:t>
            </a:r>
            <a:r>
              <a:rPr dirty="0" err="1"/>
              <a:t>rasteve</a:t>
            </a:r>
            <a:r>
              <a:rPr dirty="0"/>
              <a:t> </a:t>
            </a:r>
            <a:r>
              <a:rPr dirty="0" err="1"/>
              <a:t>kur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lang="en-US" dirty="0"/>
              <a:t> </a:t>
            </a:r>
            <a:r>
              <a:rPr dirty="0" err="1"/>
              <a:t>aktiviteti</a:t>
            </a:r>
            <a:r>
              <a:rPr dirty="0"/>
              <a:t> </a:t>
            </a:r>
            <a:r>
              <a:rPr dirty="0" err="1"/>
              <a:t>ekonomik</a:t>
            </a:r>
            <a:r>
              <a:rPr dirty="0"/>
              <a:t>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rezultojnë</a:t>
            </a:r>
            <a:r>
              <a:rPr dirty="0"/>
              <a:t> me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konkurrencë</a:t>
            </a:r>
            <a:r>
              <a:rPr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padrejtë</a:t>
            </a:r>
            <a:endParaRPr sz="2000" dirty="0">
              <a:latin typeface="Calibri"/>
              <a:cs typeface="Calibri"/>
            </a:endParaRPr>
          </a:p>
          <a:p>
            <a:pPr marL="299085" marR="16891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aktiviteti</a:t>
            </a:r>
            <a:r>
              <a:rPr dirty="0"/>
              <a:t> </a:t>
            </a:r>
            <a:r>
              <a:rPr dirty="0" err="1"/>
              <a:t>ekonomik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1 </a:t>
            </a:r>
            <a:r>
              <a:rPr dirty="0" err="1"/>
              <a:t>mil</a:t>
            </a:r>
            <a:r>
              <a:rPr lang="en-US" dirty="0" err="1"/>
              <a:t>ion</a:t>
            </a:r>
            <a:r>
              <a:rPr dirty="0"/>
              <a:t> </a:t>
            </a:r>
            <a:r>
              <a:rPr dirty="0" err="1"/>
              <a:t>denarë</a:t>
            </a:r>
            <a:r>
              <a:rPr dirty="0"/>
              <a:t> </a:t>
            </a:r>
            <a:r>
              <a:rPr dirty="0" err="1"/>
              <a:t>tatohen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vit me 1%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shumës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e </a:t>
            </a:r>
            <a:r>
              <a:rPr dirty="0" err="1"/>
              <a:t>kalon</a:t>
            </a:r>
            <a:r>
              <a:rPr dirty="0"/>
              <a:t> </a:t>
            </a:r>
            <a:r>
              <a:rPr dirty="0" err="1"/>
              <a:t>pragun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B4CAA2A-F170-7498-D418-D4C46BF62B1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Pyetje për diskutim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3" y="1715211"/>
            <a:ext cx="8133791" cy="2475678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Cila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përvoja</a:t>
            </a:r>
            <a:r>
              <a:rPr dirty="0"/>
              <a:t> e </a:t>
            </a:r>
            <a:r>
              <a:rPr dirty="0" err="1"/>
              <a:t>mëparshme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zbatimi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tatimit</a:t>
            </a:r>
            <a:r>
              <a:rPr dirty="0"/>
              <a:t> </a:t>
            </a:r>
            <a:r>
              <a:rPr dirty="0" err="1"/>
              <a:t>mbi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? A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mjaft</a:t>
            </a:r>
            <a:r>
              <a:rPr dirty="0"/>
              <a:t> </a:t>
            </a:r>
            <a:r>
              <a:rPr lang="en-US" dirty="0" err="1"/>
              <a:t>i</a:t>
            </a:r>
            <a:r>
              <a:rPr dirty="0"/>
              <a:t> </a:t>
            </a:r>
            <a:r>
              <a:rPr dirty="0" err="1"/>
              <a:t>qartë</a:t>
            </a:r>
            <a:r>
              <a:rPr dirty="0"/>
              <a:t> </a:t>
            </a:r>
            <a:r>
              <a:rPr lang="en-US" dirty="0" err="1"/>
              <a:t>legjislacioni</a:t>
            </a:r>
            <a:r>
              <a:rPr dirty="0"/>
              <a:t>?</a:t>
            </a:r>
            <a:endParaRPr lang="en-US"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endParaRPr lang="en-US" sz="2000" dirty="0">
              <a:latin typeface="Calibri"/>
              <a:cs typeface="Calibri"/>
            </a:endParaRPr>
          </a:p>
          <a:p>
            <a:pPr marL="641985" indent="-342900">
              <a:lnSpc>
                <a:spcPct val="100000"/>
              </a:lnSpc>
              <a:buFont typeface="Wingdings" panose="05000000000000000000" pitchFamily="2" charset="2"/>
              <a:buChar char="Ø"/>
              <a:defRPr sz="2000">
                <a:latin typeface="Calibri"/>
                <a:cs typeface="Calibri"/>
              </a:defRPr>
            </a:pPr>
            <a:r>
              <a:rPr sz="2000" dirty="0">
                <a:latin typeface="Calibri"/>
                <a:cs typeface="Calibri"/>
              </a:rPr>
              <a:t>A </a:t>
            </a:r>
            <a:r>
              <a:rPr sz="2000" dirty="0" err="1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stimulon</a:t>
            </a:r>
            <a:r>
              <a:rPr sz="2000" dirty="0">
                <a:latin typeface="Calibri"/>
                <a:cs typeface="Calibri"/>
              </a:rPr>
              <a:t> OSHC-</a:t>
            </a:r>
            <a:r>
              <a:rPr sz="2000" dirty="0" err="1">
                <a:latin typeface="Calibri"/>
                <a:cs typeface="Calibri"/>
              </a:rPr>
              <a:t>të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që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të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gjenerojnë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të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ardhurat</a:t>
            </a:r>
            <a:r>
              <a:rPr sz="2000" dirty="0">
                <a:latin typeface="Calibri"/>
                <a:cs typeface="Calibri"/>
              </a:rPr>
              <a:t> e </a:t>
            </a:r>
            <a:r>
              <a:rPr sz="2000" dirty="0" err="1">
                <a:latin typeface="Calibri"/>
                <a:cs typeface="Calibri"/>
              </a:rPr>
              <a:t>tyre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nga</a:t>
            </a:r>
            <a:endParaRPr sz="2000" dirty="0">
              <a:latin typeface="Calibri"/>
              <a:cs typeface="Calibri"/>
            </a:endParaRPr>
          </a:p>
          <a:p>
            <a:pPr marR="196850" algn="r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sz="2000" dirty="0" err="1">
                <a:latin typeface="Calibri"/>
                <a:cs typeface="Calibri"/>
              </a:rPr>
              <a:t>aktivitete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ekonomike</a:t>
            </a:r>
            <a:r>
              <a:rPr sz="2000" dirty="0">
                <a:latin typeface="Calibri"/>
                <a:cs typeface="Calibri"/>
              </a:rPr>
              <a:t> (</a:t>
            </a:r>
            <a:r>
              <a:rPr sz="2000" dirty="0" err="1">
                <a:latin typeface="Calibri"/>
                <a:cs typeface="Calibri"/>
              </a:rPr>
              <a:t>përfshirë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aktivitete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që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nuk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kanë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lidhje</a:t>
            </a:r>
            <a:r>
              <a:rPr sz="2000" dirty="0">
                <a:latin typeface="Calibri"/>
                <a:cs typeface="Calibri"/>
              </a:rPr>
              <a:t> me </a:t>
            </a:r>
            <a:r>
              <a:rPr lang="en-US" sz="2000" dirty="0" err="1">
                <a:latin typeface="Calibri"/>
                <a:cs typeface="Calibri"/>
              </a:rPr>
              <a:t>misionin</a:t>
            </a:r>
            <a:r>
              <a:rPr sz="2000" dirty="0">
                <a:latin typeface="Calibri"/>
                <a:cs typeface="Calibri"/>
              </a:rPr>
              <a:t>)?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sz="2000" dirty="0">
                <a:latin typeface="Calibri"/>
                <a:cs typeface="Calibri"/>
              </a:rPr>
              <a:t>A </a:t>
            </a:r>
            <a:r>
              <a:rPr sz="2000" dirty="0" err="1">
                <a:latin typeface="Calibri"/>
                <a:cs typeface="Calibri"/>
              </a:rPr>
              <a:t>është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vendosur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në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mënyrë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të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përshtatshme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trajtimi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aktual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në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krahasim</a:t>
            </a:r>
            <a:r>
              <a:rPr sz="2000" dirty="0">
                <a:latin typeface="Calibri"/>
                <a:cs typeface="Calibri"/>
              </a:rPr>
              <a:t> me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trajtimin</a:t>
            </a:r>
            <a:r>
              <a:rPr sz="2000" dirty="0">
                <a:latin typeface="Calibri"/>
                <a:cs typeface="Calibri"/>
              </a:rPr>
              <a:t> e </a:t>
            </a:r>
            <a:r>
              <a:rPr sz="2000" dirty="0" err="1">
                <a:latin typeface="Calibri"/>
                <a:cs typeface="Calibri"/>
              </a:rPr>
              <a:t>subjekteve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komerciale</a:t>
            </a:r>
            <a:r>
              <a:rPr sz="2000" dirty="0">
                <a:latin typeface="Calibri"/>
                <a:cs typeface="Calibri"/>
              </a:rPr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872EFF4-73EC-783E-C7D5-92099226C05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t>TATIMI MBI VLERËN E SHTUAR (TVSH)</a:t>
            </a: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2C7608E0-A74D-38CE-96E7-41CE9000AB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E1694CE2-577F-0939-6036-22C81D12605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rPr dirty="0" err="1"/>
              <a:t>Përvoja</a:t>
            </a:r>
            <a:r>
              <a:rPr dirty="0"/>
              <a:t> </a:t>
            </a:r>
            <a:r>
              <a:rPr dirty="0" err="1"/>
              <a:t>krahasuese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BE-ja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Ballkani</a:t>
            </a:r>
            <a:r>
              <a:rPr dirty="0"/>
              <a:t> </a:t>
            </a:r>
            <a:r>
              <a:rPr dirty="0" err="1"/>
              <a:t>Perëndimor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78575"/>
            <a:ext cx="7479030" cy="3483610"/>
          </a:xfrm>
          <a:prstGeom prst="rect">
            <a:avLst/>
          </a:prstGeom>
        </p:spPr>
        <p:txBody>
          <a:bodyPr vert="horz" wrap="square" lIns="0" tIns="80010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Dy </a:t>
            </a:r>
            <a:r>
              <a:rPr dirty="0" err="1"/>
              <a:t>aspekte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/>
              <a:t>TVSH </a:t>
            </a:r>
            <a:r>
              <a:rPr dirty="0" err="1"/>
              <a:t>hyrëse</a:t>
            </a:r>
            <a:r>
              <a:rPr dirty="0"/>
              <a:t> – </a:t>
            </a:r>
            <a:r>
              <a:rPr dirty="0" err="1"/>
              <a:t>kur</a:t>
            </a:r>
            <a:r>
              <a:rPr dirty="0"/>
              <a:t> </a:t>
            </a:r>
            <a:r>
              <a:rPr dirty="0" err="1"/>
              <a:t>prokurohen</a:t>
            </a:r>
            <a:r>
              <a:rPr dirty="0"/>
              <a:t> </a:t>
            </a:r>
            <a:r>
              <a:rPr dirty="0" err="1"/>
              <a:t>mallra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/>
              <a:t>TVSH-ja e </a:t>
            </a:r>
            <a:r>
              <a:rPr dirty="0" err="1"/>
              <a:t>prodhimit</a:t>
            </a:r>
            <a:r>
              <a:rPr dirty="0"/>
              <a:t> – </a:t>
            </a:r>
            <a:r>
              <a:rPr dirty="0" err="1"/>
              <a:t>kur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ofrojnë</a:t>
            </a:r>
            <a:r>
              <a:rPr dirty="0"/>
              <a:t> </a:t>
            </a:r>
            <a:r>
              <a:rPr dirty="0" err="1"/>
              <a:t>mallra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</a:t>
            </a:r>
            <a:r>
              <a:rPr dirty="0"/>
              <a:t> (TVSH-</a:t>
            </a:r>
            <a:r>
              <a:rPr dirty="0" err="1"/>
              <a:t>obligues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parim</a:t>
            </a:r>
            <a:r>
              <a:rPr dirty="0"/>
              <a:t>, OSHC-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paguajnë</a:t>
            </a:r>
            <a:r>
              <a:rPr dirty="0"/>
              <a:t> TVSH-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hyrëse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Trajtim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ngjashëm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kompanitë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TVSH </a:t>
            </a:r>
            <a:r>
              <a:rPr dirty="0" err="1"/>
              <a:t>obligues</a:t>
            </a:r>
            <a:endParaRPr sz="2000" dirty="0">
              <a:latin typeface="Calibri"/>
              <a:cs typeface="Calibri"/>
            </a:endParaRPr>
          </a:p>
          <a:p>
            <a:pPr marL="12700" marR="713105">
              <a:lnSpc>
                <a:spcPct val="12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Ndonjëherë</a:t>
            </a:r>
            <a:r>
              <a:rPr dirty="0"/>
              <a:t> </a:t>
            </a:r>
            <a:r>
              <a:rPr dirty="0" err="1"/>
              <a:t>edhe</a:t>
            </a:r>
            <a:r>
              <a:rPr dirty="0"/>
              <a:t> </a:t>
            </a:r>
            <a:r>
              <a:rPr dirty="0" err="1"/>
              <a:t>shërbimet</a:t>
            </a:r>
            <a:r>
              <a:rPr dirty="0"/>
              <a:t> e </a:t>
            </a:r>
            <a:r>
              <a:rPr dirty="0" err="1"/>
              <a:t>ofruara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,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përjashtuara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TVSH-ja </a:t>
            </a:r>
            <a:r>
              <a:rPr dirty="0" err="1"/>
              <a:t>hyrëse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barrë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OSHC-</a:t>
            </a:r>
            <a:r>
              <a:rPr dirty="0" err="1"/>
              <a:t>të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lang="en-US" dirty="0"/>
              <a:t>Ka </a:t>
            </a:r>
            <a:r>
              <a:rPr lang="en-US" dirty="0" err="1"/>
              <a:t>raste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rralla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futjes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mekanizmave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TVSH-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zbritshme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OSHC-</a:t>
            </a:r>
            <a:r>
              <a:rPr lang="en-US" dirty="0" err="1"/>
              <a:t>të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269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 sz="1200">
                <a:solidFill>
                  <a:srgbClr val="888888"/>
                </a:solidFill>
                <a:latin typeface="Calibri"/>
                <a:cs typeface="Calibri"/>
              </a:defRPr>
            </a:pPr>
            <a:r>
              <a:t>12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9118A240-9366-A0D1-CCFB-2574412245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Shembuj 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140"/>
              </a:lnSpc>
              <a:defRPr sz="1200">
                <a:solidFill>
                  <a:srgbClr val="888888"/>
                </a:solidFill>
                <a:latin typeface="Calibri"/>
                <a:cs typeface="Calibri"/>
              </a:defRPr>
            </a:pPr>
            <a:r>
              <a:t>13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prodhimit</a:t>
            </a:r>
            <a:r>
              <a:rPr dirty="0"/>
              <a:t>:</a:t>
            </a:r>
            <a:endParaRPr sz="1200" dirty="0">
              <a:latin typeface="Calibri"/>
              <a:cs typeface="Calibri"/>
            </a:endParaRPr>
          </a:p>
          <a:p>
            <a:pPr marL="262890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Lirohen</a:t>
            </a:r>
            <a:endParaRPr sz="1200" dirty="0">
              <a:latin typeface="Calibri"/>
              <a:cs typeface="Calibri"/>
            </a:endParaRPr>
          </a:p>
          <a:p>
            <a:pPr marL="26289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shërbimet</a:t>
            </a:r>
            <a:r>
              <a:rPr dirty="0"/>
              <a:t> e OSHC-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ndaj</a:t>
            </a:r>
            <a:endParaRPr sz="1200" dirty="0">
              <a:latin typeface="Calibri"/>
              <a:cs typeface="Calibri"/>
            </a:endParaRPr>
          </a:p>
          <a:p>
            <a:pPr marL="26289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anëtarëve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endParaRPr sz="1200" dirty="0">
              <a:latin typeface="Calibri"/>
              <a:cs typeface="Calibri"/>
            </a:endParaRPr>
          </a:p>
          <a:p>
            <a:pPr marL="262890" marR="25463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ato</a:t>
            </a:r>
            <a:r>
              <a:rPr dirty="0"/>
              <a:t> </a:t>
            </a:r>
            <a:r>
              <a:rPr dirty="0" err="1"/>
              <a:t>paguaj</a:t>
            </a:r>
            <a:r>
              <a:rPr lang="en-US" dirty="0" err="1"/>
              <a:t>në</a:t>
            </a:r>
            <a:r>
              <a:rPr dirty="0"/>
              <a:t> </a:t>
            </a:r>
            <a:r>
              <a:rPr dirty="0" err="1"/>
              <a:t>kuotën</a:t>
            </a:r>
            <a:r>
              <a:rPr dirty="0"/>
              <a:t> e </a:t>
            </a:r>
            <a:r>
              <a:rPr dirty="0" err="1"/>
              <a:t>anëtarësimit</a:t>
            </a:r>
            <a:r>
              <a:rPr dirty="0"/>
              <a:t> </a:t>
            </a:r>
            <a:r>
              <a:rPr dirty="0" err="1"/>
              <a:t>ose</a:t>
            </a:r>
            <a:endParaRPr sz="1200" dirty="0">
              <a:latin typeface="Calibri"/>
              <a:cs typeface="Calibri"/>
            </a:endParaRPr>
          </a:p>
          <a:p>
            <a:pPr marL="262890" marR="18351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koston</a:t>
            </a:r>
            <a:r>
              <a:rPr dirty="0"/>
              <a:t> </a:t>
            </a:r>
            <a:r>
              <a:rPr dirty="0" err="1"/>
              <a:t>reale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shërbimit</a:t>
            </a:r>
            <a:r>
              <a:rPr dirty="0"/>
              <a:t>. </a:t>
            </a:r>
            <a:r>
              <a:rPr dirty="0" err="1"/>
              <a:t>Zbatohet</a:t>
            </a:r>
            <a:r>
              <a:rPr dirty="0"/>
              <a:t> </a:t>
            </a: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lirimi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nuk</a:t>
            </a:r>
            <a:r>
              <a:rPr dirty="0"/>
              <a:t> </a:t>
            </a:r>
            <a:r>
              <a:rPr dirty="0" err="1"/>
              <a:t>dëmton</a:t>
            </a:r>
            <a:r>
              <a:rPr dirty="0"/>
              <a:t> </a:t>
            </a:r>
            <a:r>
              <a:rPr dirty="0" err="1"/>
              <a:t>konkurrencën</a:t>
            </a:r>
            <a:r>
              <a:rPr dirty="0"/>
              <a:t> </a:t>
            </a:r>
            <a:r>
              <a:rPr lang="en-US" dirty="0"/>
              <a:t>e </a:t>
            </a:r>
            <a:r>
              <a:rPr lang="en-US" dirty="0" err="1"/>
              <a:t>drejtë</a:t>
            </a:r>
            <a:endParaRPr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Normat</a:t>
            </a:r>
            <a:r>
              <a:rPr dirty="0"/>
              <a:t> e TVSH-</a:t>
            </a:r>
            <a:r>
              <a:rPr dirty="0" err="1"/>
              <a:t>së</a:t>
            </a:r>
            <a:r>
              <a:rPr dirty="0"/>
              <a:t>: 25%, 13% </a:t>
            </a:r>
            <a:r>
              <a:rPr dirty="0" err="1"/>
              <a:t>dhe</a:t>
            </a:r>
            <a:r>
              <a:rPr dirty="0"/>
              <a:t> 5%</a:t>
            </a:r>
            <a:endParaRPr lang="en-US" dirty="0"/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0170" marR="161925">
              <a:lnSpc>
                <a:spcPct val="100000"/>
              </a:lnSpc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3619" y="1504950"/>
            <a:ext cx="1703833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prodhimit</a:t>
            </a:r>
            <a:r>
              <a:rPr dirty="0"/>
              <a:t>:</a:t>
            </a:r>
            <a:endParaRPr sz="1200" dirty="0">
              <a:latin typeface="Calibri"/>
              <a:cs typeface="Calibri"/>
            </a:endParaRPr>
          </a:p>
          <a:p>
            <a:pPr marL="263525" marR="14668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Disa</a:t>
            </a:r>
            <a:r>
              <a:rPr dirty="0"/>
              <a:t> </a:t>
            </a:r>
            <a:r>
              <a:rPr dirty="0" err="1"/>
              <a:t>mallra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rëndësishme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kanë</a:t>
            </a:r>
            <a:r>
              <a:rPr dirty="0"/>
              <a:t> </a:t>
            </a:r>
            <a:r>
              <a:rPr dirty="0" err="1"/>
              <a:t>një</a:t>
            </a:r>
            <a:r>
              <a:rPr dirty="0"/>
              <a:t> </a:t>
            </a:r>
            <a:r>
              <a:rPr dirty="0" err="1"/>
              <a:t>normë</a:t>
            </a:r>
            <a:r>
              <a:rPr dirty="0"/>
              <a:t> </a:t>
            </a: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ulët</a:t>
            </a:r>
            <a:r>
              <a:rPr dirty="0"/>
              <a:t> </a:t>
            </a:r>
            <a:r>
              <a:rPr dirty="0" err="1"/>
              <a:t>prej</a:t>
            </a:r>
            <a:r>
              <a:rPr dirty="0"/>
              <a:t> 10% (standard </a:t>
            </a:r>
            <a:r>
              <a:rPr dirty="0" err="1"/>
              <a:t>është</a:t>
            </a:r>
            <a:r>
              <a:rPr dirty="0"/>
              <a:t> 20%)</a:t>
            </a:r>
            <a:endParaRPr sz="1200" dirty="0">
              <a:latin typeface="Calibri"/>
              <a:cs typeface="Calibri"/>
            </a:endParaRPr>
          </a:p>
          <a:p>
            <a:pPr marL="263525" marR="248920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mjetet</a:t>
            </a:r>
            <a:r>
              <a:rPr dirty="0"/>
              <a:t> </a:t>
            </a:r>
            <a:r>
              <a:rPr dirty="0" err="1"/>
              <a:t>përdoren</a:t>
            </a:r>
            <a:r>
              <a:rPr dirty="0"/>
              <a:t> </a:t>
            </a:r>
            <a:r>
              <a:rPr dirty="0" err="1"/>
              <a:t>edhe</a:t>
            </a:r>
            <a:r>
              <a:rPr dirty="0"/>
              <a:t> </a:t>
            </a:r>
            <a:r>
              <a:rPr dirty="0" err="1"/>
              <a:t>për</a:t>
            </a:r>
            <a:endParaRPr sz="1200" dirty="0">
              <a:latin typeface="Calibri"/>
              <a:cs typeface="Calibri"/>
            </a:endParaRPr>
          </a:p>
          <a:p>
            <a:pPr marL="263525" marR="47307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fitimprurëse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jofitimprurëse</a:t>
            </a:r>
            <a:r>
              <a:rPr dirty="0"/>
              <a:t>,</a:t>
            </a:r>
            <a:endParaRPr sz="120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përjashtimi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llogaritet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raportin</a:t>
            </a:r>
            <a:r>
              <a:rPr dirty="0"/>
              <a:t> e</a:t>
            </a:r>
            <a:endParaRPr sz="1200" dirty="0">
              <a:latin typeface="Calibri"/>
              <a:cs typeface="Calibri"/>
            </a:endParaRPr>
          </a:p>
          <a:p>
            <a:pPr marL="263525" marR="208279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liruara</a:t>
            </a:r>
            <a:r>
              <a:rPr dirty="0"/>
              <a:t> </a:t>
            </a:r>
            <a:r>
              <a:rPr dirty="0" err="1"/>
              <a:t>dhe</a:t>
            </a:r>
            <a:r>
              <a:rPr lang="en-US" dirty="0"/>
              <a:t> </a:t>
            </a:r>
            <a:r>
              <a:rPr dirty="0" err="1"/>
              <a:t>të</a:t>
            </a:r>
            <a:r>
              <a:rPr dirty="0"/>
              <a:t> pa </a:t>
            </a:r>
            <a:r>
              <a:rPr dirty="0" err="1"/>
              <a:t>liruara</a:t>
            </a:r>
            <a:endParaRPr sz="120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lang="en-US" dirty="0" err="1"/>
              <a:t>a</a:t>
            </a:r>
            <a:r>
              <a:rPr dirty="0" err="1"/>
              <a:t>ktivitete</a:t>
            </a:r>
            <a:endParaRPr lang="en-US" dirty="0"/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dirty="0"/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9119" y="1506474"/>
            <a:ext cx="1698498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prodhimit</a:t>
            </a:r>
            <a:r>
              <a:rPr dirty="0"/>
              <a:t>:</a:t>
            </a:r>
            <a:endParaRPr sz="1200" dirty="0">
              <a:latin typeface="Calibri"/>
              <a:cs typeface="Calibri"/>
            </a:endParaRPr>
          </a:p>
          <a:p>
            <a:pPr marL="263525" marR="112395" indent="-172720">
              <a:lnSpc>
                <a:spcPct val="100000"/>
              </a:lnSpc>
              <a:buChar char="-"/>
              <a:tabLst>
                <a:tab pos="26416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Lirim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shërbimet</a:t>
            </a:r>
            <a:r>
              <a:rPr dirty="0"/>
              <a:t> me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: </a:t>
            </a:r>
            <a:r>
              <a:rPr dirty="0" err="1"/>
              <a:t>shëndetësi</a:t>
            </a:r>
            <a:r>
              <a:rPr dirty="0"/>
              <a:t>, </a:t>
            </a:r>
            <a:r>
              <a:rPr dirty="0" err="1"/>
              <a:t>arsim</a:t>
            </a:r>
            <a:r>
              <a:rPr dirty="0"/>
              <a:t>, </a:t>
            </a:r>
            <a:r>
              <a:rPr dirty="0" err="1"/>
              <a:t>kulturë</a:t>
            </a:r>
            <a:r>
              <a:rPr dirty="0"/>
              <a:t>, </a:t>
            </a:r>
            <a:r>
              <a:rPr dirty="0" err="1"/>
              <a:t>shkencë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Norma </a:t>
            </a:r>
            <a:r>
              <a:rPr dirty="0" err="1"/>
              <a:t>preferenciale</a:t>
            </a:r>
            <a:r>
              <a:rPr dirty="0"/>
              <a:t> </a:t>
            </a:r>
            <a:endParaRPr sz="1200" dirty="0">
              <a:latin typeface="Calibri"/>
              <a:cs typeface="Calibri"/>
            </a:endParaRPr>
          </a:p>
          <a:p>
            <a:pPr marL="263525" marR="13462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e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operojnë</a:t>
            </a:r>
            <a:r>
              <a:rPr dirty="0"/>
              <a:t> </a:t>
            </a:r>
            <a:r>
              <a:rPr dirty="0" err="1"/>
              <a:t>ekskluzivisht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, </a:t>
            </a:r>
            <a:r>
              <a:rPr dirty="0" err="1"/>
              <a:t>qëllime</a:t>
            </a:r>
            <a:r>
              <a:rPr dirty="0"/>
              <a:t> </a:t>
            </a:r>
            <a:r>
              <a:rPr dirty="0" err="1"/>
              <a:t>bamirësie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fetare</a:t>
            </a:r>
            <a:endParaRPr sz="1200" dirty="0">
              <a:latin typeface="Calibri"/>
              <a:cs typeface="Calibri"/>
            </a:endParaRPr>
          </a:p>
          <a:p>
            <a:pPr marL="263525" marR="231140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Nëse</a:t>
            </a:r>
            <a:r>
              <a:rPr dirty="0"/>
              <a:t> </a:t>
            </a:r>
            <a:r>
              <a:rPr dirty="0" err="1"/>
              <a:t>aktiviteti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nënshtrohet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pjesë</a:t>
            </a:r>
            <a:r>
              <a:rPr dirty="0"/>
              <a:t> e </a:t>
            </a:r>
            <a:r>
              <a:rPr dirty="0" err="1"/>
              <a:t>këtyre</a:t>
            </a:r>
            <a:r>
              <a:rPr dirty="0"/>
              <a:t> </a:t>
            </a:r>
            <a:r>
              <a:rPr dirty="0" err="1"/>
              <a:t>qëllimeve</a:t>
            </a:r>
            <a:r>
              <a:rPr dirty="0"/>
              <a:t> </a:t>
            </a:r>
            <a:r>
              <a:rPr dirty="0" err="1"/>
              <a:t>statutore</a:t>
            </a:r>
            <a:r>
              <a:rPr dirty="0"/>
              <a:t>, ka</a:t>
            </a:r>
            <a:endParaRPr sz="1200" dirty="0">
              <a:latin typeface="Calibri"/>
              <a:cs typeface="Calibri"/>
            </a:endParaRPr>
          </a:p>
          <a:p>
            <a:pPr marL="263525" marR="9588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normë</a:t>
            </a:r>
            <a:r>
              <a:rPr dirty="0"/>
              <a:t> </a:t>
            </a:r>
            <a:r>
              <a:rPr dirty="0" err="1"/>
              <a:t>preferenciale</a:t>
            </a:r>
            <a:r>
              <a:rPr dirty="0"/>
              <a:t> </a:t>
            </a:r>
            <a:r>
              <a:rPr dirty="0" err="1"/>
              <a:t>prej</a:t>
            </a:r>
            <a:r>
              <a:rPr dirty="0"/>
              <a:t> 7% (</a:t>
            </a:r>
            <a:r>
              <a:rPr dirty="0" err="1"/>
              <a:t>norma</a:t>
            </a:r>
            <a:r>
              <a:rPr dirty="0"/>
              <a:t> </a:t>
            </a:r>
            <a:r>
              <a:rPr dirty="0" err="1"/>
              <a:t>standarde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7%)</a:t>
            </a:r>
            <a:endParaRPr lang="en-US" dirty="0"/>
          </a:p>
          <a:p>
            <a:pPr marL="263525" marR="9588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263525" marR="9588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31877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  <a:defRPr sz="1400" b="1">
                <a:latin typeface="Calibri"/>
                <a:cs typeface="Calibri"/>
              </a:defRPr>
            </a:pPr>
            <a:r>
              <a:t>KROACI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FRANCË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GJERMANI 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  <a:defRPr sz="1400" b="1">
                <a:latin typeface="Calibri"/>
                <a:cs typeface="Calibri"/>
              </a:defRPr>
            </a:pPr>
            <a:r>
              <a:t>SLLOVENI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62100" cy="4322337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prodhimit</a:t>
            </a:r>
            <a:r>
              <a:rPr dirty="0"/>
              <a:t>:</a:t>
            </a:r>
            <a:endParaRPr lang="en-US"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285"/>
              </a:spcBef>
              <a:defRPr sz="1200">
                <a:latin typeface="Calibri"/>
                <a:cs typeface="Calibri"/>
              </a:defRPr>
            </a:pPr>
            <a:r>
              <a:rPr lang="en-US" sz="1200" dirty="0">
                <a:latin typeface="Calibri"/>
                <a:cs typeface="Calibri"/>
              </a:rPr>
              <a:t>-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Lirohen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disa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shërbime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të</a:t>
            </a:r>
            <a:r>
              <a:rPr sz="1200" dirty="0">
                <a:latin typeface="Calibri"/>
                <a:cs typeface="Calibri"/>
              </a:rPr>
              <a:t> OS</a:t>
            </a:r>
            <a:r>
              <a:rPr lang="en-US" sz="1200" dirty="0">
                <a:latin typeface="Calibri"/>
                <a:cs typeface="Calibri"/>
              </a:rPr>
              <a:t>H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lang="en-US" sz="1200" dirty="0">
                <a:latin typeface="Calibri"/>
                <a:cs typeface="Calibri"/>
              </a:rPr>
              <a:t>-</a:t>
            </a: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ve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shërbime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ndaj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anëtarësisë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që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paguan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kuotën</a:t>
            </a:r>
            <a:r>
              <a:rPr sz="1200" dirty="0">
                <a:latin typeface="Calibri"/>
                <a:cs typeface="Calibri"/>
              </a:rPr>
              <a:t> e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anëtarësimit</a:t>
            </a:r>
            <a:r>
              <a:rPr sz="1200" dirty="0">
                <a:latin typeface="Calibri"/>
                <a:cs typeface="Calibri"/>
              </a:rPr>
              <a:t>, </a:t>
            </a:r>
            <a:r>
              <a:rPr sz="1200" dirty="0" err="1">
                <a:latin typeface="Calibri"/>
                <a:cs typeface="Calibri"/>
              </a:rPr>
              <a:t>sporti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dhe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kultura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fizike</a:t>
            </a:r>
            <a:r>
              <a:rPr sz="1200" dirty="0">
                <a:latin typeface="Calibri"/>
                <a:cs typeface="Calibri"/>
              </a:rPr>
              <a:t> e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ofruar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nga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organizata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jofitimprurëse</a:t>
            </a:r>
            <a:r>
              <a:rPr sz="1200" dirty="0">
                <a:latin typeface="Calibri"/>
                <a:cs typeface="Calibri"/>
              </a:rPr>
              <a:t>,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mallra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dhe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shërbime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në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lidhje</a:t>
            </a:r>
            <a:r>
              <a:rPr sz="1200" dirty="0">
                <a:latin typeface="Calibri"/>
                <a:cs typeface="Calibri"/>
              </a:rPr>
              <a:t> me </a:t>
            </a:r>
            <a:r>
              <a:rPr sz="1200" dirty="0" err="1">
                <a:latin typeface="Calibri"/>
                <a:cs typeface="Calibri"/>
              </a:rPr>
              <a:t>ngjarjet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lang="en-US" sz="1200" dirty="0" err="1">
                <a:latin typeface="Calibri"/>
                <a:cs typeface="Calibri"/>
              </a:rPr>
              <a:t>p</a:t>
            </a:r>
            <a:r>
              <a:rPr sz="1200" dirty="0" err="1">
                <a:latin typeface="Calibri"/>
                <a:cs typeface="Calibri"/>
              </a:rPr>
              <a:t>ër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grumbullimin</a:t>
            </a:r>
            <a:r>
              <a:rPr sz="1200" dirty="0">
                <a:latin typeface="Calibri"/>
                <a:cs typeface="Calibri"/>
              </a:rPr>
              <a:t> e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mjeteve</a:t>
            </a:r>
            <a:r>
              <a:rPr sz="1200" dirty="0">
                <a:latin typeface="Calibri"/>
                <a:cs typeface="Calibri"/>
              </a:rPr>
              <a:t> (jo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komerciale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për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fitim</a:t>
            </a:r>
            <a:r>
              <a:rPr sz="1200" dirty="0">
                <a:latin typeface="Calibri"/>
                <a:cs typeface="Calibri"/>
              </a:rPr>
              <a:t>)</a:t>
            </a:r>
            <a:endParaRPr lang="en-US"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  <a:p>
            <a:pPr marL="91440" marR="10668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hyrjes</a:t>
            </a:r>
            <a:r>
              <a:rPr dirty="0"/>
              <a:t>: </a:t>
            </a:r>
            <a:r>
              <a:rPr dirty="0" err="1"/>
              <a:t>Lirohen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importi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mallrave</a:t>
            </a:r>
            <a:r>
              <a:rPr dirty="0"/>
              <a:t> </a:t>
            </a:r>
            <a:r>
              <a:rPr dirty="0" err="1"/>
              <a:t>për</a:t>
            </a:r>
            <a:endParaRPr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qëllime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caktuara</a:t>
            </a:r>
            <a:endParaRPr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lang="en-US" dirty="0" err="1"/>
              <a:t>j</a:t>
            </a:r>
            <a:r>
              <a:rPr dirty="0" err="1"/>
              <a:t>ofitimprurëse</a:t>
            </a:r>
            <a:endParaRPr lang="en-US" dirty="0"/>
          </a:p>
          <a:p>
            <a:pPr marL="914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>
            <a:spAutoFit/>
          </a:bodyPr>
          <a:lstStyle/>
          <a:p>
            <a:pPr marL="497205">
              <a:lnSpc>
                <a:spcPct val="100000"/>
              </a:lnSpc>
              <a:spcBef>
                <a:spcPts val="475"/>
              </a:spcBef>
              <a:defRPr sz="1400" b="1">
                <a:latin typeface="Calibri"/>
                <a:cs typeface="Calibri"/>
              </a:defRPr>
            </a:pPr>
            <a:r>
              <a:t>IRLANDA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62100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hyrjes</a:t>
            </a:r>
            <a:r>
              <a:rPr dirty="0"/>
              <a:t>:</a:t>
            </a:r>
            <a:endParaRPr sz="1200" dirty="0">
              <a:latin typeface="Calibri"/>
              <a:cs typeface="Calibri"/>
            </a:endParaRPr>
          </a:p>
          <a:p>
            <a:pPr marL="90805" marR="215265">
              <a:lnSpc>
                <a:spcPct val="100000"/>
              </a:lnSpc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Skema e </a:t>
            </a:r>
            <a:r>
              <a:rPr dirty="0" err="1"/>
              <a:t>kompensimit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</a:t>
            </a:r>
            <a:r>
              <a:rPr lang="en-US" dirty="0"/>
              <a:t>-</a:t>
            </a:r>
            <a:r>
              <a:rPr dirty="0" err="1"/>
              <a:t>të</a:t>
            </a:r>
            <a:r>
              <a:rPr dirty="0"/>
              <a:t> </a:t>
            </a:r>
            <a:r>
              <a:rPr lang="en-US" dirty="0"/>
              <a:t>e </a:t>
            </a:r>
            <a:r>
              <a:rPr dirty="0" err="1"/>
              <a:t>caktuara</a:t>
            </a:r>
            <a:r>
              <a:rPr dirty="0"/>
              <a:t> (</a:t>
            </a:r>
            <a:r>
              <a:rPr lang="en-US" dirty="0" err="1"/>
              <a:t>bamirësi</a:t>
            </a:r>
            <a:r>
              <a:rPr dirty="0"/>
              <a:t>)</a:t>
            </a:r>
            <a:endParaRPr sz="1200" dirty="0">
              <a:latin typeface="Calibri"/>
              <a:cs typeface="Calibri"/>
            </a:endParaRPr>
          </a:p>
          <a:p>
            <a:pPr marL="90805" marR="133985">
              <a:lnSpc>
                <a:spcPct val="100000"/>
              </a:lnSpc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Kthimi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një</a:t>
            </a:r>
            <a:r>
              <a:rPr dirty="0"/>
              <a:t> </a:t>
            </a:r>
            <a:r>
              <a:rPr dirty="0" err="1"/>
              <a:t>pjese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sz="1200" dirty="0">
                <a:latin typeface="Calibri"/>
                <a:cs typeface="Calibri"/>
              </a:rPr>
              <a:t>TVSH-</a:t>
            </a:r>
            <a:r>
              <a:rPr sz="1200" dirty="0" err="1">
                <a:latin typeface="Calibri"/>
                <a:cs typeface="Calibri"/>
              </a:rPr>
              <a:t>së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që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kanë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paguar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vitin</a:t>
            </a:r>
            <a:r>
              <a:rPr sz="1200" dirty="0">
                <a:latin typeface="Calibri"/>
                <a:cs typeface="Calibri"/>
              </a:rPr>
              <a:t> e </a:t>
            </a:r>
            <a:r>
              <a:rPr sz="1200" dirty="0" err="1">
                <a:latin typeface="Calibri"/>
                <a:cs typeface="Calibri"/>
              </a:rPr>
              <a:t>kaluar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nëse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nuk</a:t>
            </a:r>
            <a:r>
              <a:rPr sz="1200" dirty="0">
                <a:latin typeface="Calibri"/>
                <a:cs typeface="Calibri"/>
              </a:rPr>
              <a:t> e </a:t>
            </a:r>
            <a:r>
              <a:rPr sz="1200" dirty="0" err="1">
                <a:latin typeface="Calibri"/>
                <a:cs typeface="Calibri"/>
              </a:rPr>
              <a:t>kanë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kthyer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një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bazë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tjetër</a:t>
            </a:r>
            <a:endParaRPr lang="en-US" sz="1200" dirty="0">
              <a:latin typeface="Calibri"/>
              <a:cs typeface="Calibri"/>
            </a:endParaRPr>
          </a:p>
          <a:p>
            <a:pPr marL="90805" marR="133985">
              <a:lnSpc>
                <a:spcPct val="100000"/>
              </a:lnSpc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Vetëm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për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kostot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që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lidhen</a:t>
            </a:r>
            <a:r>
              <a:rPr sz="1200" dirty="0">
                <a:latin typeface="Calibri"/>
                <a:cs typeface="Calibri"/>
              </a:rPr>
              <a:t> me</a:t>
            </a:r>
            <a:r>
              <a:rPr lang="en-US" sz="1200" dirty="0">
                <a:latin typeface="Calibri"/>
                <a:cs typeface="Calibri"/>
              </a:rPr>
              <a:t> </a:t>
            </a:r>
            <a:r>
              <a:rPr lang="en-US" sz="1200" dirty="0" err="1">
                <a:latin typeface="Calibri"/>
                <a:cs typeface="Calibri"/>
              </a:rPr>
              <a:t>bamirësi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dirty="0" err="1">
                <a:latin typeface="Calibri"/>
                <a:cs typeface="Calibri"/>
              </a:rPr>
              <a:t>aktivitete</a:t>
            </a:r>
            <a:r>
              <a:rPr sz="1200" dirty="0">
                <a:latin typeface="Calibri"/>
                <a:cs typeface="Calibri"/>
              </a:rPr>
              <a:t> e </a:t>
            </a:r>
            <a:r>
              <a:rPr sz="1200" dirty="0" err="1">
                <a:latin typeface="Calibri"/>
                <a:cs typeface="Calibri"/>
              </a:rPr>
              <a:t>tyre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deri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në</a:t>
            </a:r>
            <a:r>
              <a:rPr sz="1200" dirty="0">
                <a:latin typeface="Calibri"/>
                <a:cs typeface="Calibri"/>
              </a:rPr>
              <a:t> 5 </a:t>
            </a:r>
            <a:r>
              <a:rPr sz="1200" dirty="0" err="1">
                <a:latin typeface="Calibri"/>
                <a:cs typeface="Calibri"/>
              </a:rPr>
              <a:t>mil</a:t>
            </a:r>
            <a:r>
              <a:rPr lang="en-US" sz="1200" dirty="0" err="1">
                <a:latin typeface="Calibri"/>
                <a:cs typeface="Calibri"/>
              </a:rPr>
              <a:t>ion</a:t>
            </a:r>
            <a:r>
              <a:rPr sz="1200" dirty="0">
                <a:latin typeface="Calibri"/>
                <a:cs typeface="Calibri"/>
              </a:rPr>
              <a:t> euro </a:t>
            </a:r>
            <a:r>
              <a:rPr sz="1200" dirty="0" err="1">
                <a:latin typeface="Calibri"/>
                <a:cs typeface="Calibri"/>
              </a:rPr>
              <a:t>në</a:t>
            </a:r>
            <a:r>
              <a:rPr sz="1200" dirty="0">
                <a:latin typeface="Calibri"/>
                <a:cs typeface="Calibri"/>
              </a:rPr>
              <a:t> vit</a:t>
            </a:r>
          </a:p>
          <a:p>
            <a:pPr marL="172085" indent="-81280">
              <a:lnSpc>
                <a:spcPct val="100000"/>
              </a:lnSpc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Kthimi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 TVSH-</a:t>
            </a:r>
            <a:r>
              <a:rPr sz="1200" dirty="0" err="1">
                <a:latin typeface="Calibri"/>
                <a:cs typeface="Calibri"/>
              </a:rPr>
              <a:t>së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kur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prokurojnë</a:t>
            </a:r>
            <a:endParaRPr sz="1200" dirty="0">
              <a:latin typeface="Calibri"/>
              <a:cs typeface="Calibri"/>
            </a:endParaRPr>
          </a:p>
          <a:p>
            <a:pPr marL="90805" marR="10858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pajisje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specifike</a:t>
            </a:r>
            <a:r>
              <a:rPr sz="1200" dirty="0">
                <a:latin typeface="Calibri"/>
                <a:cs typeface="Calibri"/>
              </a:rPr>
              <a:t> (</a:t>
            </a:r>
            <a:r>
              <a:rPr sz="1200" dirty="0" err="1">
                <a:latin typeface="Calibri"/>
                <a:cs typeface="Calibri"/>
              </a:rPr>
              <a:t>mjekësore</a:t>
            </a:r>
            <a:r>
              <a:rPr sz="1200" dirty="0">
                <a:latin typeface="Calibri"/>
                <a:cs typeface="Calibri"/>
              </a:rPr>
              <a:t>,</a:t>
            </a:r>
          </a:p>
          <a:p>
            <a:pPr marL="9080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sz="1200" dirty="0" err="1">
                <a:latin typeface="Calibri"/>
                <a:cs typeface="Calibri"/>
              </a:rPr>
              <a:t>shpëtim</a:t>
            </a:r>
            <a:r>
              <a:rPr sz="1200" dirty="0">
                <a:latin typeface="Calibri"/>
                <a:cs typeface="Calibri"/>
              </a:rPr>
              <a:t>)</a:t>
            </a:r>
            <a:endParaRPr lang="en-US"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1A1D7A06-A68D-42AB-F60F-C1B591265A6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Rregullativa në Maqedoninë e Veriut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3" y="1080871"/>
            <a:ext cx="7899095" cy="4719241"/>
          </a:xfrm>
          <a:prstGeom prst="rect">
            <a:avLst/>
          </a:prstGeom>
        </p:spPr>
        <p:txBody>
          <a:bodyPr vert="horz" wrap="square" lIns="0" tIns="736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defRPr sz="20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hyrjes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E </a:t>
            </a:r>
            <a:r>
              <a:rPr dirty="0" err="1"/>
              <a:t>detyrueshme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me 2 </a:t>
            </a:r>
            <a:r>
              <a:rPr dirty="0" err="1"/>
              <a:t>përjashtime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/>
              <a:t>Mallrat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shërbimet</a:t>
            </a:r>
            <a:r>
              <a:rPr dirty="0"/>
              <a:t> e </a:t>
            </a:r>
            <a:r>
              <a:rPr dirty="0" err="1"/>
              <a:t>prokuruara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projekte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institucionet</a:t>
            </a:r>
            <a:r>
              <a:rPr dirty="0"/>
              <a:t> </a:t>
            </a:r>
            <a:r>
              <a:rPr dirty="0" err="1"/>
              <a:t>ndërkombëtare</a:t>
            </a:r>
            <a:r>
              <a:rPr dirty="0"/>
              <a:t> – </a:t>
            </a:r>
            <a:r>
              <a:rPr dirty="0" err="1"/>
              <a:t>përfshirë</a:t>
            </a:r>
            <a:r>
              <a:rPr dirty="0"/>
              <a:t> </a:t>
            </a:r>
            <a:r>
              <a:rPr dirty="0" err="1"/>
              <a:t>bashkëfinancimin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Buxheti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kuadër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IPA-s 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decentralizuar</a:t>
            </a:r>
            <a:r>
              <a:rPr dirty="0"/>
              <a:t>, </a:t>
            </a:r>
            <a:r>
              <a:rPr dirty="0" err="1"/>
              <a:t>por</a:t>
            </a:r>
            <a:r>
              <a:rPr dirty="0"/>
              <a:t> jo </a:t>
            </a:r>
            <a:r>
              <a:rPr dirty="0" err="1"/>
              <a:t>edhe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pjesëmarrjen</a:t>
            </a:r>
            <a:r>
              <a:rPr dirty="0"/>
              <a:t> e OSHC-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projekte</a:t>
            </a:r>
            <a:endParaRPr sz="1600" dirty="0">
              <a:latin typeface="Calibri"/>
              <a:cs typeface="Calibri"/>
            </a:endParaRPr>
          </a:p>
          <a:p>
            <a:pPr marL="697865" marR="605790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Sipas</a:t>
            </a:r>
            <a:r>
              <a:rPr dirty="0"/>
              <a:t> </a:t>
            </a:r>
            <a:r>
              <a:rPr dirty="0" err="1"/>
              <a:t>Ligjit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sponsorizime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donatorë</a:t>
            </a:r>
            <a:r>
              <a:rPr dirty="0"/>
              <a:t> </a:t>
            </a:r>
            <a:r>
              <a:rPr dirty="0" err="1"/>
              <a:t>individualë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korporatave</a:t>
            </a:r>
            <a:r>
              <a:rPr dirty="0"/>
              <a:t>. </a:t>
            </a:r>
            <a:r>
              <a:rPr dirty="0" err="1"/>
              <a:t>Zbatohet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donacionet</a:t>
            </a:r>
            <a:r>
              <a:rPr dirty="0"/>
              <a:t> </a:t>
            </a:r>
            <a:r>
              <a:rPr dirty="0" err="1"/>
              <a:t>monetare</a:t>
            </a:r>
            <a:r>
              <a:rPr dirty="0"/>
              <a:t> </a:t>
            </a:r>
            <a:r>
              <a:rPr dirty="0" err="1"/>
              <a:t>ashtu</a:t>
            </a:r>
            <a:r>
              <a:rPr dirty="0"/>
              <a:t> </a:t>
            </a:r>
            <a:r>
              <a:rPr dirty="0" err="1"/>
              <a:t>edhe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ato</a:t>
            </a:r>
            <a:r>
              <a:rPr dirty="0"/>
              <a:t> </a:t>
            </a:r>
            <a:r>
              <a:rPr dirty="0" err="1"/>
              <a:t>jofinanciare</a:t>
            </a:r>
            <a:endParaRPr sz="16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/>
              <a:t>TVSH e </a:t>
            </a:r>
            <a:r>
              <a:rPr dirty="0" err="1"/>
              <a:t>prodhimit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Nuk</a:t>
            </a:r>
            <a:r>
              <a:rPr dirty="0"/>
              <a:t> ka </a:t>
            </a:r>
            <a:r>
              <a:rPr dirty="0" err="1"/>
              <a:t>trajtim</a:t>
            </a:r>
            <a:r>
              <a:rPr dirty="0"/>
              <a:t> </a:t>
            </a:r>
            <a:r>
              <a:rPr dirty="0" err="1"/>
              <a:t>preferencial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mallrave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shërbimeve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OSHC-</a:t>
            </a:r>
            <a:r>
              <a:rPr dirty="0" err="1"/>
              <a:t>të</a:t>
            </a:r>
            <a:endParaRPr sz="2000" dirty="0">
              <a:latin typeface="Calibri"/>
              <a:cs typeface="Calibri"/>
            </a:endParaRPr>
          </a:p>
          <a:p>
            <a:pPr marL="299085" marR="6731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Përjashtim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e </a:t>
            </a:r>
            <a:r>
              <a:rPr dirty="0" err="1"/>
              <a:t>disa</a:t>
            </a:r>
            <a:r>
              <a:rPr dirty="0"/>
              <a:t> </a:t>
            </a:r>
            <a:r>
              <a:rPr dirty="0" err="1"/>
              <a:t>shërbimeve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kulturë</a:t>
            </a:r>
            <a:r>
              <a:rPr dirty="0"/>
              <a:t>,</a:t>
            </a:r>
            <a:r>
              <a:rPr lang="en-US" dirty="0"/>
              <a:t> </a:t>
            </a:r>
            <a:r>
              <a:rPr dirty="0" err="1"/>
              <a:t>shëndetësi</a:t>
            </a:r>
            <a:r>
              <a:rPr dirty="0"/>
              <a:t>, </a:t>
            </a:r>
            <a:r>
              <a:rPr dirty="0" err="1"/>
              <a:t>sociale</a:t>
            </a:r>
            <a:endParaRPr sz="2000" dirty="0">
              <a:latin typeface="Calibri"/>
              <a:cs typeface="Calibri"/>
            </a:endParaRPr>
          </a:p>
          <a:p>
            <a:pPr marL="299085" marR="635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OSHC</a:t>
            </a:r>
            <a:r>
              <a:rPr lang="en-US" dirty="0"/>
              <a:t>-</a:t>
            </a:r>
            <a:r>
              <a:rPr lang="en-US" dirty="0" err="1"/>
              <a:t>të</a:t>
            </a:r>
            <a:r>
              <a:rPr dirty="0"/>
              <a:t> </a:t>
            </a:r>
            <a:r>
              <a:rPr dirty="0" err="1"/>
              <a:t>bëhe</a:t>
            </a:r>
            <a:r>
              <a:rPr lang="en-US" dirty="0" err="1"/>
              <a:t>n</a:t>
            </a:r>
            <a:r>
              <a:rPr dirty="0"/>
              <a:t> </a:t>
            </a:r>
            <a:r>
              <a:rPr dirty="0" err="1"/>
              <a:t>pagues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TVSH-</a:t>
            </a:r>
            <a:r>
              <a:rPr lang="en-US" dirty="0" err="1"/>
              <a:t>së</a:t>
            </a:r>
            <a:r>
              <a:rPr dirty="0"/>
              <a:t> </a:t>
            </a:r>
            <a:r>
              <a:rPr dirty="0" err="1"/>
              <a:t>kur</a:t>
            </a:r>
            <a:r>
              <a:rPr dirty="0"/>
              <a:t> </a:t>
            </a:r>
            <a:r>
              <a:rPr dirty="0" err="1"/>
              <a:t>t</a:t>
            </a:r>
            <a:r>
              <a:rPr lang="en-US" dirty="0" err="1"/>
              <a:t>ë</a:t>
            </a:r>
            <a:r>
              <a:rPr dirty="0"/>
              <a:t> </a:t>
            </a:r>
            <a:r>
              <a:rPr dirty="0" err="1"/>
              <a:t>ardhurat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aktiviteti</a:t>
            </a:r>
            <a:r>
              <a:rPr dirty="0"/>
              <a:t> </a:t>
            </a:r>
            <a:r>
              <a:rPr lang="en-US" dirty="0" err="1"/>
              <a:t>ekonomik</a:t>
            </a:r>
            <a:r>
              <a:rPr lang="en-US"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nënshtrohet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tejkalojnë</a:t>
            </a:r>
            <a:r>
              <a:rPr dirty="0"/>
              <a:t> </a:t>
            </a:r>
            <a:r>
              <a:rPr dirty="0" err="1"/>
              <a:t>pragun</a:t>
            </a:r>
            <a:r>
              <a:rPr dirty="0"/>
              <a:t> </a:t>
            </a:r>
            <a:r>
              <a:rPr dirty="0" err="1"/>
              <a:t>prej</a:t>
            </a:r>
            <a:r>
              <a:rPr dirty="0"/>
              <a:t> 2 </a:t>
            </a:r>
            <a:r>
              <a:rPr dirty="0" err="1"/>
              <a:t>mil</a:t>
            </a:r>
            <a:r>
              <a:rPr lang="en-US" dirty="0" err="1"/>
              <a:t>ion</a:t>
            </a:r>
            <a:r>
              <a:rPr lang="en-US" dirty="0"/>
              <a:t> M</a:t>
            </a:r>
            <a:r>
              <a:rPr dirty="0"/>
              <a:t>KD</a:t>
            </a:r>
            <a:r>
              <a:rPr lang="en-US" dirty="0"/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6447AC23-2994-A5F6-F5CB-59180CC88F8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Pyetje për diskutim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614920" cy="3014287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Cila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përvoja</a:t>
            </a:r>
            <a:r>
              <a:rPr dirty="0"/>
              <a:t> e </a:t>
            </a:r>
            <a:r>
              <a:rPr dirty="0" err="1"/>
              <a:t>mëparshme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zbatimi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tatimit</a:t>
            </a:r>
            <a:r>
              <a:rPr dirty="0"/>
              <a:t> </a:t>
            </a:r>
            <a:r>
              <a:rPr dirty="0" err="1"/>
              <a:t>mbi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vler</a:t>
            </a:r>
            <a:r>
              <a:rPr lang="en-US" dirty="0" err="1"/>
              <a:t>ën</a:t>
            </a:r>
            <a:r>
              <a:rPr dirty="0"/>
              <a:t> e </a:t>
            </a:r>
            <a:r>
              <a:rPr dirty="0" err="1"/>
              <a:t>shtuar</a:t>
            </a:r>
            <a:r>
              <a:rPr dirty="0"/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A </a:t>
            </a:r>
            <a:r>
              <a:rPr dirty="0" err="1"/>
              <a:t>përballen</a:t>
            </a:r>
            <a:r>
              <a:rPr dirty="0"/>
              <a:t> 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të</a:t>
            </a:r>
            <a:r>
              <a:rPr dirty="0"/>
              <a:t> me </a:t>
            </a:r>
            <a:r>
              <a:rPr dirty="0" err="1"/>
              <a:t>sfida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aplikimin</a:t>
            </a:r>
            <a:r>
              <a:rPr dirty="0"/>
              <a:t> e </a:t>
            </a:r>
            <a:r>
              <a:rPr dirty="0" err="1"/>
              <a:t>tij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si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kapërcehen</a:t>
            </a:r>
            <a:r>
              <a:rPr dirty="0"/>
              <a:t> </a:t>
            </a:r>
            <a:r>
              <a:rPr dirty="0" err="1"/>
              <a:t>këto</a:t>
            </a:r>
            <a:r>
              <a:rPr dirty="0"/>
              <a:t> </a:t>
            </a:r>
            <a:r>
              <a:rPr dirty="0" err="1"/>
              <a:t>sfida</a:t>
            </a:r>
            <a:r>
              <a:rPr dirty="0"/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A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përmirësohet</a:t>
            </a:r>
            <a:r>
              <a:rPr dirty="0"/>
              <a:t> </a:t>
            </a:r>
            <a:r>
              <a:rPr dirty="0" err="1"/>
              <a:t>trajtimi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OSHC-</a:t>
            </a:r>
            <a:r>
              <a:rPr dirty="0" err="1"/>
              <a:t>ve</a:t>
            </a:r>
            <a:r>
              <a:rPr dirty="0"/>
              <a:t> duke </a:t>
            </a:r>
            <a:r>
              <a:rPr dirty="0" err="1"/>
              <a:t>ulur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barrën</a:t>
            </a:r>
            <a:r>
              <a:rPr dirty="0"/>
              <a:t> </a:t>
            </a:r>
            <a:r>
              <a:rPr dirty="0" err="1"/>
              <a:t>financiare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hyrëse</a:t>
            </a:r>
            <a:r>
              <a:rPr dirty="0"/>
              <a:t>, </a:t>
            </a:r>
            <a:r>
              <a:rPr dirty="0" err="1"/>
              <a:t>veçanërisht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OSHC-</a:t>
            </a:r>
            <a:r>
              <a:rPr dirty="0" err="1"/>
              <a:t>të</a:t>
            </a:r>
            <a:r>
              <a:rPr dirty="0"/>
              <a:t> e </a:t>
            </a:r>
            <a:r>
              <a:rPr dirty="0" err="1"/>
              <a:t>vogla</a:t>
            </a:r>
            <a:r>
              <a:rPr dirty="0"/>
              <a:t>, </a:t>
            </a:r>
            <a:r>
              <a:rPr dirty="0" err="1"/>
              <a:t>etj</a:t>
            </a:r>
            <a:r>
              <a:rPr dirty="0"/>
              <a:t>.?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2FA42A2D-9D65-56E6-E742-9066082CC39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t>LIRIMI TATIMOR PËR DONACIONET FILANTROPIKE</a:t>
            </a: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743C734A-8319-F6BA-C59B-C961761F3A0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0AD7A102-AC24-6A79-A545-573716B87BC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0286" y="501015"/>
            <a:ext cx="708342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rPr dirty="0" err="1"/>
              <a:t>Përvoja</a:t>
            </a:r>
            <a:r>
              <a:rPr dirty="0"/>
              <a:t> </a:t>
            </a:r>
            <a:r>
              <a:rPr dirty="0" err="1"/>
              <a:t>krahasuese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BE-ja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Ballkani</a:t>
            </a:r>
            <a:r>
              <a:rPr dirty="0"/>
              <a:t> </a:t>
            </a:r>
            <a:r>
              <a:rPr dirty="0" err="1"/>
              <a:t>Perëndimor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62899" y="1312918"/>
            <a:ext cx="7639888" cy="4376839"/>
          </a:xfrm>
          <a:prstGeom prst="rect">
            <a:avLst/>
          </a:prstGeom>
        </p:spPr>
        <p:txBody>
          <a:bodyPr vert="horz" wrap="square" lIns="0" tIns="80010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Përfitimet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donatorët</a:t>
            </a:r>
            <a:r>
              <a:rPr dirty="0"/>
              <a:t> </a:t>
            </a:r>
            <a:r>
              <a:rPr dirty="0" err="1"/>
              <a:t>individualë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korporatave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Pothuajse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vendet</a:t>
            </a:r>
            <a:r>
              <a:rPr dirty="0"/>
              <a:t> </a:t>
            </a:r>
            <a:r>
              <a:rPr dirty="0" err="1"/>
              <a:t>ofrojnë</a:t>
            </a:r>
            <a:r>
              <a:rPr dirty="0"/>
              <a:t> </a:t>
            </a:r>
            <a:r>
              <a:rPr dirty="0" err="1"/>
              <a:t>përjashtime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/>
              <a:t>TVSH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donacionet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Disa</a:t>
            </a:r>
            <a:r>
              <a:rPr dirty="0"/>
              <a:t> </a:t>
            </a:r>
            <a:r>
              <a:rPr dirty="0" err="1"/>
              <a:t>përjashtime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mallrat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shërbimet</a:t>
            </a:r>
            <a:r>
              <a:rPr dirty="0"/>
              <a:t> e </a:t>
            </a:r>
            <a:r>
              <a:rPr dirty="0" err="1"/>
              <a:t>dhuruara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donacionet</a:t>
            </a:r>
            <a:r>
              <a:rPr dirty="0"/>
              <a:t> SMS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Tatim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dhurata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trashëgimi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/>
              <a:t>OS</a:t>
            </a:r>
            <a:r>
              <a:rPr lang="en-US" dirty="0"/>
              <a:t>H</a:t>
            </a:r>
            <a:r>
              <a:rPr dirty="0"/>
              <a:t>C-</a:t>
            </a:r>
            <a:r>
              <a:rPr dirty="0" err="1"/>
              <a:t>të</a:t>
            </a:r>
            <a:r>
              <a:rPr dirty="0"/>
              <a:t> me </a:t>
            </a:r>
            <a:r>
              <a:rPr lang="en-US" dirty="0"/>
              <a:t>status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përfitimit</a:t>
            </a:r>
            <a:r>
              <a:rPr lang="en-US" dirty="0"/>
              <a:t> public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përjashtuara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ky</a:t>
            </a:r>
            <a:r>
              <a:rPr dirty="0"/>
              <a:t> </a:t>
            </a:r>
            <a:r>
              <a:rPr dirty="0" err="1"/>
              <a:t>tatim</a:t>
            </a:r>
            <a:r>
              <a:rPr dirty="0"/>
              <a:t> </a:t>
            </a:r>
            <a:r>
              <a:rPr dirty="0" err="1"/>
              <a:t>pothuajse</a:t>
            </a:r>
            <a:r>
              <a:rPr dirty="0"/>
              <a:t> kudo </a:t>
            </a:r>
            <a:r>
              <a:rPr dirty="0" err="1"/>
              <a:t>në</a:t>
            </a:r>
            <a:r>
              <a:rPr dirty="0"/>
              <a:t> BE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Kroaci</a:t>
            </a:r>
            <a:r>
              <a:rPr lang="en-US" dirty="0"/>
              <a:t>,</a:t>
            </a:r>
            <a:r>
              <a:rPr dirty="0"/>
              <a:t> </a:t>
            </a:r>
            <a:r>
              <a:rPr dirty="0" err="1"/>
              <a:t>vetëm</a:t>
            </a:r>
            <a:r>
              <a:rPr dirty="0"/>
              <a:t> </a:t>
            </a:r>
            <a:r>
              <a:rPr dirty="0" err="1"/>
              <a:t>humanitare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Kryqi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Kuq</a:t>
            </a:r>
            <a:r>
              <a:rPr dirty="0"/>
              <a:t>;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Bullgari</a:t>
            </a:r>
            <a:r>
              <a:rPr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dirty="0" err="1"/>
              <a:t>trashëgiminë</a:t>
            </a:r>
            <a:r>
              <a:rPr lang="en-US"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125.000 euro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Filantropia</a:t>
            </a:r>
            <a:r>
              <a:rPr dirty="0"/>
              <a:t> </a:t>
            </a:r>
            <a:r>
              <a:rPr lang="en-US" dirty="0" err="1"/>
              <a:t>ndërkombëtare</a:t>
            </a:r>
            <a:endParaRPr lang="en-US" dirty="0"/>
          </a:p>
          <a:p>
            <a:pPr marL="697865" lvl="1" indent="-229235"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lang="en-US" sz="1600" dirty="0" err="1">
                <a:latin typeface="Calibri"/>
                <a:cs typeface="Calibri"/>
              </a:rPr>
              <a:t>Prandaj</a:t>
            </a:r>
            <a:r>
              <a:rPr lang="en-US" sz="1600" dirty="0">
                <a:latin typeface="Calibri"/>
                <a:cs typeface="Calibri"/>
              </a:rPr>
              <a:t>, </a:t>
            </a:r>
            <a:r>
              <a:rPr lang="en-US" sz="1600" dirty="0" err="1">
                <a:latin typeface="Calibri"/>
                <a:cs typeface="Calibri"/>
              </a:rPr>
              <a:t>lëvizja</a:t>
            </a:r>
            <a:r>
              <a:rPr lang="en-US" sz="1600" dirty="0">
                <a:latin typeface="Calibri"/>
                <a:cs typeface="Calibri"/>
              </a:rPr>
              <a:t> e </a:t>
            </a:r>
            <a:r>
              <a:rPr lang="en-US" sz="1600" dirty="0" err="1">
                <a:latin typeface="Calibri"/>
                <a:cs typeface="Calibri"/>
              </a:rPr>
              <a:t>lirë</a:t>
            </a:r>
            <a:r>
              <a:rPr lang="en-US" sz="1600" dirty="0">
                <a:latin typeface="Calibri"/>
                <a:cs typeface="Calibri"/>
              </a:rPr>
              <a:t> e </a:t>
            </a:r>
            <a:r>
              <a:rPr lang="en-US" sz="1600" dirty="0" err="1">
                <a:latin typeface="Calibri"/>
                <a:cs typeface="Calibri"/>
              </a:rPr>
              <a:t>kapitalit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zbatohet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edhe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për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donacionet</a:t>
            </a:r>
            <a:endParaRPr lang="en-US" sz="1600" dirty="0">
              <a:latin typeface="Calibri"/>
              <a:cs typeface="Calibri"/>
            </a:endParaRPr>
          </a:p>
          <a:p>
            <a:pPr marL="697865" lvl="1" indent="-229235"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lang="en-US" dirty="0" err="1"/>
              <a:t>Përjashtimet</a:t>
            </a:r>
            <a:r>
              <a:rPr lang="en-US" dirty="0"/>
              <a:t> </a:t>
            </a:r>
            <a:r>
              <a:rPr lang="en-US" dirty="0" err="1"/>
              <a:t>tatimore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donatorët</a:t>
            </a:r>
            <a:r>
              <a:rPr lang="en-US" dirty="0"/>
              <a:t> </a:t>
            </a:r>
            <a:r>
              <a:rPr lang="en-US" dirty="0" err="1"/>
              <a:t>ndaj</a:t>
            </a:r>
            <a:r>
              <a:rPr lang="en-US" dirty="0"/>
              <a:t> OSHC-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ngjashme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BE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Sfidë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shumicën</a:t>
            </a:r>
            <a:r>
              <a:rPr dirty="0"/>
              <a:t> e </a:t>
            </a:r>
            <a:r>
              <a:rPr dirty="0" err="1"/>
              <a:t>vendeve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BE-</a:t>
            </a:r>
            <a:r>
              <a:rPr dirty="0" err="1"/>
              <a:t>së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C14493F-6E03-69F9-013B-F5A89A78CB5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84174"/>
            <a:ext cx="7083756" cy="87884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rPr dirty="0" err="1"/>
              <a:t>Përfitimet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donatorët</a:t>
            </a:r>
            <a:r>
              <a:rPr dirty="0"/>
              <a:t> </a:t>
            </a:r>
            <a:r>
              <a:rPr dirty="0" err="1"/>
              <a:t>individualë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korporatave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367374"/>
            <a:ext cx="7537450" cy="4189608"/>
          </a:xfrm>
          <a:prstGeom prst="rect">
            <a:avLst/>
          </a:prstGeom>
        </p:spPr>
        <p:txBody>
          <a:bodyPr vert="horz" wrap="square" lIns="0" tIns="8001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  <a:defRPr sz="2000">
                <a:latin typeface="Calibri"/>
                <a:cs typeface="Calibri"/>
              </a:defRPr>
            </a:pPr>
            <a:r>
              <a:rPr dirty="0"/>
              <a:t>Dy </a:t>
            </a:r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bazë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Ulja</a:t>
            </a:r>
            <a:r>
              <a:rPr dirty="0"/>
              <a:t> e </a:t>
            </a:r>
            <a:r>
              <a:rPr dirty="0" err="1"/>
              <a:t>tatimeve</a:t>
            </a:r>
            <a:r>
              <a:rPr dirty="0"/>
              <a:t> (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baza</a:t>
            </a:r>
            <a:r>
              <a:rPr dirty="0"/>
              <a:t>) - </a:t>
            </a:r>
            <a:r>
              <a:rPr dirty="0" err="1"/>
              <a:t>më</a:t>
            </a:r>
            <a:r>
              <a:rPr dirty="0"/>
              <a:t> e </a:t>
            </a:r>
            <a:r>
              <a:rPr dirty="0" err="1"/>
              <a:t>zakonshme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Kredi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(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Qasja</a:t>
            </a:r>
            <a:r>
              <a:rPr dirty="0"/>
              <a:t> </a:t>
            </a:r>
            <a:r>
              <a:rPr dirty="0" err="1"/>
              <a:t>hibride</a:t>
            </a:r>
            <a:r>
              <a:rPr dirty="0"/>
              <a:t> (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varësi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llojit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donatorit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defRPr sz="2000">
                <a:latin typeface="Calibri"/>
                <a:cs typeface="Calibri"/>
              </a:defRPr>
            </a:pPr>
            <a:r>
              <a:rPr dirty="0" err="1"/>
              <a:t>Gamë</a:t>
            </a:r>
            <a:r>
              <a:rPr dirty="0"/>
              <a:t> e </a:t>
            </a:r>
            <a:r>
              <a:rPr dirty="0" err="1"/>
              <a:t>gjerë</a:t>
            </a:r>
            <a:r>
              <a:rPr dirty="0"/>
              <a:t> </a:t>
            </a:r>
            <a:r>
              <a:rPr dirty="0" err="1"/>
              <a:t>kriteresh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nivelesh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Lënda</a:t>
            </a:r>
            <a:r>
              <a:rPr dirty="0"/>
              <a:t> e </a:t>
            </a:r>
            <a:r>
              <a:rPr dirty="0" err="1"/>
              <a:t>donacionit</a:t>
            </a:r>
            <a:r>
              <a:rPr dirty="0"/>
              <a:t>: </a:t>
            </a:r>
            <a:r>
              <a:rPr dirty="0" err="1"/>
              <a:t>monetar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jofinanciar</a:t>
            </a:r>
            <a:r>
              <a:rPr dirty="0"/>
              <a:t> (</a:t>
            </a:r>
            <a:r>
              <a:rPr dirty="0" err="1"/>
              <a:t>përcaktim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vlerësimit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lang="en-US" dirty="0" err="1"/>
              <a:t>Pranueshmëria</a:t>
            </a:r>
            <a:r>
              <a:rPr lang="en-US"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përfituesit</a:t>
            </a:r>
            <a:r>
              <a:rPr dirty="0"/>
              <a:t>: OIP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aktivitete</a:t>
            </a:r>
            <a:r>
              <a:rPr dirty="0"/>
              <a:t> me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Kufizimi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shumave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lirim</a:t>
            </a:r>
            <a:r>
              <a:rPr lang="en-US" dirty="0" err="1"/>
              <a:t>it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: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% e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tatueshme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fitimit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xhiros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totale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tatimit</a:t>
            </a:r>
            <a:endParaRPr sz="12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Kufizimi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shumës</a:t>
            </a:r>
            <a:r>
              <a:rPr dirty="0"/>
              <a:t> 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donacionit</a:t>
            </a:r>
            <a:r>
              <a:rPr dirty="0"/>
              <a:t> </a:t>
            </a:r>
            <a:r>
              <a:rPr dirty="0" err="1"/>
              <a:t>që</a:t>
            </a:r>
            <a:r>
              <a:rPr dirty="0"/>
              <a:t>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lirohet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: % e </a:t>
            </a:r>
            <a:r>
              <a:rPr dirty="0" err="1"/>
              <a:t>donacionit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lang="en-US" dirty="0" err="1"/>
              <a:t>Pranueshmëria</a:t>
            </a:r>
            <a:r>
              <a:rPr dirty="0"/>
              <a:t> e </a:t>
            </a:r>
            <a:r>
              <a:rPr dirty="0" err="1"/>
              <a:t>donacioneve</a:t>
            </a:r>
            <a:r>
              <a:rPr dirty="0"/>
              <a:t> </a:t>
            </a:r>
            <a:r>
              <a:rPr dirty="0" err="1"/>
              <a:t>bazuar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madhësinë</a:t>
            </a:r>
            <a:r>
              <a:rPr dirty="0"/>
              <a:t> e </a:t>
            </a:r>
            <a:r>
              <a:rPr dirty="0" err="1"/>
              <a:t>tyre</a:t>
            </a:r>
            <a:r>
              <a:rPr dirty="0"/>
              <a:t> (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vogli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madhi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Përdorimi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mjeteve</a:t>
            </a:r>
            <a:r>
              <a:rPr dirty="0"/>
              <a:t> </a:t>
            </a:r>
            <a:r>
              <a:rPr dirty="0" err="1"/>
              <a:t>speciale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7FC86C3-8C19-C759-A755-F59FE697240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Shembuj 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140"/>
              </a:lnSpc>
              <a:defRPr sz="1200">
                <a:solidFill>
                  <a:srgbClr val="888888"/>
                </a:solidFill>
                <a:latin typeface="Calibri"/>
                <a:cs typeface="Calibri"/>
              </a:defRPr>
            </a:pPr>
            <a:r>
              <a:t>19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0805" marR="147320">
              <a:lnSpc>
                <a:spcPct val="100000"/>
              </a:lnSpc>
              <a:spcBef>
                <a:spcPts val="280"/>
              </a:spcBef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Korporative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e </a:t>
            </a:r>
            <a:r>
              <a:rPr dirty="0" err="1"/>
              <a:t>tatimeve</a:t>
            </a:r>
            <a:r>
              <a:rPr dirty="0"/>
              <a:t>, 2% e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totale</a:t>
            </a:r>
            <a:endParaRPr sz="1200" dirty="0">
              <a:latin typeface="Calibri"/>
              <a:cs typeface="Calibri"/>
            </a:endParaRPr>
          </a:p>
          <a:p>
            <a:pPr marL="90805" marR="177800">
              <a:lnSpc>
                <a:spcPct val="100000"/>
              </a:lnSpc>
              <a:buChar char="-"/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Individuale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, 2% e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të</a:t>
            </a:r>
            <a:endParaRPr lang="en-US" dirty="0"/>
          </a:p>
          <a:p>
            <a:pPr marL="90805" marR="177800">
              <a:lnSpc>
                <a:spcPct val="100000"/>
              </a:lnSpc>
              <a:tabLst>
                <a:tab pos="17208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tatueshme</a:t>
            </a:r>
            <a:r>
              <a:rPr dirty="0"/>
              <a:t>. </a:t>
            </a:r>
            <a:r>
              <a:rPr dirty="0" err="1"/>
              <a:t>Nuk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 err="1"/>
              <a:t>aplikohet</a:t>
            </a:r>
            <a:r>
              <a:rPr dirty="0"/>
              <a:t> </a:t>
            </a:r>
            <a:r>
              <a:rPr dirty="0" err="1"/>
              <a:t>për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donacionet</a:t>
            </a:r>
            <a:r>
              <a:rPr dirty="0"/>
              <a:t> </a:t>
            </a:r>
            <a:r>
              <a:rPr dirty="0" err="1"/>
              <a:t>jofinanciare</a:t>
            </a:r>
            <a:endParaRPr sz="1200" dirty="0">
              <a:latin typeface="Calibri"/>
              <a:cs typeface="Calibri"/>
            </a:endParaRPr>
          </a:p>
          <a:p>
            <a:pPr marL="262890" marR="386715" indent="-172720" algn="just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aktivitetet</a:t>
            </a:r>
            <a:r>
              <a:rPr dirty="0"/>
              <a:t> me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 </a:t>
            </a:r>
            <a:r>
              <a:rPr dirty="0" err="1"/>
              <a:t>sipas</a:t>
            </a:r>
            <a:r>
              <a:rPr dirty="0"/>
              <a:t> </a:t>
            </a:r>
            <a:r>
              <a:rPr dirty="0" err="1"/>
              <a:t>fushave</a:t>
            </a:r>
            <a:r>
              <a:rPr dirty="0"/>
              <a:t>; </a:t>
            </a:r>
            <a:r>
              <a:rPr dirty="0" err="1"/>
              <a:t>nuk</a:t>
            </a:r>
            <a:r>
              <a:rPr dirty="0"/>
              <a:t> ka </a:t>
            </a:r>
            <a:endParaRPr sz="1200" dirty="0">
              <a:latin typeface="Calibri"/>
              <a:cs typeface="Calibri"/>
            </a:endParaRPr>
          </a:p>
          <a:p>
            <a:pPr marL="262890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procedurë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veçantë</a:t>
            </a:r>
            <a:endParaRPr sz="1200" dirty="0">
              <a:latin typeface="Calibri"/>
              <a:cs typeface="Calibri"/>
            </a:endParaRPr>
          </a:p>
          <a:p>
            <a:pPr marL="262890" marR="175260" indent="-172720" algn="just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Nuk</a:t>
            </a:r>
            <a:r>
              <a:rPr dirty="0"/>
              <a:t> ka </a:t>
            </a:r>
            <a:r>
              <a:rPr dirty="0" err="1"/>
              <a:t>detyrime</a:t>
            </a:r>
            <a:r>
              <a:rPr dirty="0"/>
              <a:t> </a:t>
            </a:r>
            <a:r>
              <a:rPr dirty="0" err="1"/>
              <a:t>shtesë</a:t>
            </a:r>
            <a:r>
              <a:rPr dirty="0"/>
              <a:t> </a:t>
            </a:r>
            <a:r>
              <a:rPr dirty="0" err="1"/>
              <a:t>për</a:t>
            </a:r>
            <a:r>
              <a:rPr lang="en-US" dirty="0"/>
              <a:t> </a:t>
            </a:r>
            <a:r>
              <a:rPr lang="en-US" dirty="0" err="1"/>
              <a:t>raportim</a:t>
            </a:r>
            <a:endParaRPr sz="1200" dirty="0">
              <a:latin typeface="Calibri"/>
              <a:cs typeface="Calibri"/>
            </a:endParaRPr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Donacionet</a:t>
            </a:r>
            <a:r>
              <a:rPr dirty="0"/>
              <a:t> </a:t>
            </a:r>
            <a:r>
              <a:rPr dirty="0" err="1"/>
              <a:t>jofinanciare</a:t>
            </a:r>
            <a:r>
              <a:rPr dirty="0"/>
              <a:t> </a:t>
            </a:r>
            <a:r>
              <a:rPr dirty="0" err="1"/>
              <a:t>dokumentohen</a:t>
            </a:r>
            <a:r>
              <a:rPr dirty="0"/>
              <a:t> me </a:t>
            </a:r>
            <a:r>
              <a:rPr dirty="0" err="1"/>
              <a:t>fletëngarkesë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faturë</a:t>
            </a:r>
            <a:r>
              <a:rPr dirty="0"/>
              <a:t> </a:t>
            </a:r>
            <a:r>
              <a:rPr dirty="0" err="1"/>
              <a:t>tjetër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</a:t>
            </a:r>
            <a:endParaRPr lang="en-US" dirty="0"/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9517" y="1504950"/>
            <a:ext cx="1779269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263525" marR="135255" indent="-172720">
              <a:lnSpc>
                <a:spcPct val="100000"/>
              </a:lnSpc>
              <a:spcBef>
                <a:spcPts val="280"/>
              </a:spcBef>
              <a:defRPr sz="1200">
                <a:latin typeface="Calibri"/>
                <a:cs typeface="Calibri"/>
              </a:defRPr>
            </a:pPr>
            <a:r>
              <a:rPr dirty="0"/>
              <a:t>- </a:t>
            </a:r>
            <a:r>
              <a:rPr dirty="0" err="1"/>
              <a:t>Korporative</a:t>
            </a:r>
            <a:r>
              <a:rPr dirty="0"/>
              <a:t>: </a:t>
            </a:r>
            <a:r>
              <a:rPr dirty="0" err="1"/>
              <a:t>kredi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60%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donacionit</a:t>
            </a:r>
            <a:r>
              <a:rPr dirty="0"/>
              <a:t>,</a:t>
            </a:r>
            <a:endParaRPr sz="1200" dirty="0">
              <a:latin typeface="Calibri"/>
              <a:cs typeface="Calibri"/>
            </a:endParaRPr>
          </a:p>
          <a:p>
            <a:pPr marL="263525" marR="158750" algn="just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0.5% e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,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transferueshme</a:t>
            </a:r>
            <a:r>
              <a:rPr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5 </a:t>
            </a:r>
            <a:r>
              <a:rPr dirty="0" err="1"/>
              <a:t>vjet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263525" marR="135255" indent="-172720">
              <a:lnSpc>
                <a:spcPct val="100000"/>
              </a:lnSpc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Individuale</a:t>
            </a:r>
            <a:r>
              <a:rPr dirty="0"/>
              <a:t>: </a:t>
            </a:r>
            <a:r>
              <a:rPr dirty="0" err="1"/>
              <a:t>kreditim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66%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donacionit</a:t>
            </a:r>
            <a:r>
              <a:rPr dirty="0"/>
              <a:t>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20%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tatueshme</a:t>
            </a:r>
            <a:endParaRPr sz="1200" dirty="0">
              <a:latin typeface="Calibri"/>
              <a:cs typeface="Calibri"/>
            </a:endParaRPr>
          </a:p>
          <a:p>
            <a:pPr marL="263525" marR="476884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3525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Nuk</a:t>
            </a:r>
            <a:r>
              <a:rPr dirty="0"/>
              <a:t> ka </a:t>
            </a:r>
            <a:r>
              <a:rPr dirty="0" err="1"/>
              <a:t>detyrime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veçanta</a:t>
            </a:r>
            <a:r>
              <a:rPr dirty="0"/>
              <a:t> </a:t>
            </a:r>
            <a:r>
              <a:rPr dirty="0" err="1"/>
              <a:t>për</a:t>
            </a:r>
            <a:endParaRPr sz="1200" dirty="0">
              <a:latin typeface="Calibri"/>
              <a:cs typeface="Calibri"/>
            </a:endParaRPr>
          </a:p>
          <a:p>
            <a:pPr marL="263525" marR="40132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njoftimin</a:t>
            </a:r>
            <a:r>
              <a:rPr dirty="0"/>
              <a:t> e </a:t>
            </a:r>
            <a:r>
              <a:rPr dirty="0" err="1"/>
              <a:t>donatorëve</a:t>
            </a:r>
            <a:r>
              <a:rPr dirty="0"/>
              <a:t>. OS</a:t>
            </a:r>
            <a:r>
              <a:rPr lang="en-US" dirty="0"/>
              <a:t>H</a:t>
            </a:r>
            <a:r>
              <a:rPr dirty="0"/>
              <a:t>C</a:t>
            </a:r>
            <a:r>
              <a:rPr lang="en-US" dirty="0"/>
              <a:t>-</a:t>
            </a:r>
            <a:r>
              <a:rPr lang="en-US" dirty="0" err="1"/>
              <a:t>të</a:t>
            </a:r>
            <a:endParaRPr sz="1200" dirty="0">
              <a:latin typeface="Calibri"/>
              <a:cs typeface="Calibri"/>
            </a:endParaRPr>
          </a:p>
          <a:p>
            <a:pPr marL="263525" marR="22923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përveç</a:t>
            </a:r>
            <a:r>
              <a:rPr dirty="0"/>
              <a:t> </a:t>
            </a:r>
            <a:r>
              <a:rPr dirty="0" err="1"/>
              <a:t>raportit</a:t>
            </a:r>
            <a:r>
              <a:rPr dirty="0"/>
              <a:t> </a:t>
            </a:r>
            <a:r>
              <a:rPr dirty="0" err="1"/>
              <a:t>vjetor</a:t>
            </a:r>
            <a:r>
              <a:rPr dirty="0"/>
              <a:t> </a:t>
            </a:r>
            <a:r>
              <a:rPr dirty="0" err="1"/>
              <a:t>duhet</a:t>
            </a:r>
            <a:r>
              <a:rPr dirty="0"/>
              <a:t> </a:t>
            </a:r>
            <a:r>
              <a:rPr dirty="0" err="1"/>
              <a:t>të</a:t>
            </a:r>
            <a:endParaRPr sz="120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paraqesin</a:t>
            </a:r>
            <a:r>
              <a:rPr dirty="0"/>
              <a:t> </a:t>
            </a:r>
            <a:r>
              <a:rPr dirty="0" err="1"/>
              <a:t>një</a:t>
            </a:r>
            <a:r>
              <a:rPr dirty="0"/>
              <a:t> </a:t>
            </a:r>
            <a:r>
              <a:rPr dirty="0" err="1"/>
              <a:t>deklaratë</a:t>
            </a:r>
            <a:r>
              <a:rPr dirty="0"/>
              <a:t> </a:t>
            </a:r>
            <a:r>
              <a:rPr dirty="0" err="1"/>
              <a:t>tatimore</a:t>
            </a:r>
            <a:r>
              <a:rPr lang="en-US" dirty="0"/>
              <a:t> </a:t>
            </a:r>
            <a:r>
              <a:rPr lang="en-US" dirty="0" err="1"/>
              <a:t>v</a:t>
            </a:r>
            <a:r>
              <a:rPr dirty="0" err="1"/>
              <a:t>jetore</a:t>
            </a:r>
            <a:endParaRPr lang="en-US" dirty="0"/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lang="en-US" dirty="0"/>
          </a:p>
          <a:p>
            <a:pPr marL="2635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>
            <a:spAutoFit/>
          </a:bodyPr>
          <a:lstStyle/>
          <a:p>
            <a:pPr marL="91440" marR="102870">
              <a:lnSpc>
                <a:spcPct val="100000"/>
              </a:lnSpc>
              <a:spcBef>
                <a:spcPts val="280"/>
              </a:spcBef>
              <a:buChar char="-"/>
              <a:tabLst>
                <a:tab pos="17272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Korporative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e </a:t>
            </a:r>
            <a:r>
              <a:rPr dirty="0" err="1"/>
              <a:t>tatimeve</a:t>
            </a:r>
            <a:r>
              <a:rPr dirty="0"/>
              <a:t>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20% </a:t>
            </a:r>
            <a:r>
              <a:rPr dirty="0" err="1"/>
              <a:t>të</a:t>
            </a:r>
            <a:r>
              <a:rPr lang="en-US"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taksueshme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91440" marR="30924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Alternative,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0.4% </a:t>
            </a:r>
            <a:r>
              <a:rPr dirty="0" err="1"/>
              <a:t>të</a:t>
            </a:r>
            <a:endParaRPr sz="1200" dirty="0">
              <a:latin typeface="Calibri"/>
              <a:cs typeface="Calibri"/>
            </a:endParaRPr>
          </a:p>
          <a:p>
            <a:pPr marL="91440" marR="17081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qarkullimit</a:t>
            </a:r>
            <a:r>
              <a:rPr dirty="0"/>
              <a:t> </a:t>
            </a:r>
            <a:r>
              <a:rPr dirty="0" err="1"/>
              <a:t>vjetor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paga</a:t>
            </a:r>
            <a:r>
              <a:rPr dirty="0"/>
              <a:t>.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barten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vitet</a:t>
            </a:r>
            <a:r>
              <a:rPr dirty="0"/>
              <a:t> e </a:t>
            </a:r>
            <a:r>
              <a:rPr dirty="0" err="1"/>
              <a:t>mëvonshme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377825" marR="11747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377825" algn="l"/>
                <a:tab pos="37846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Individuale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,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20% </a:t>
            </a:r>
            <a:r>
              <a:rPr dirty="0" err="1"/>
              <a:t>të</a:t>
            </a:r>
            <a:r>
              <a:rPr dirty="0"/>
              <a:t> </a:t>
            </a:r>
            <a:endParaRPr sz="1200" dirty="0">
              <a:latin typeface="Calibri"/>
              <a:cs typeface="Calibri"/>
            </a:endParaRPr>
          </a:p>
          <a:p>
            <a:pPr marL="377825" marR="24384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taksueshme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377825" marR="126364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Për</a:t>
            </a:r>
            <a:r>
              <a:rPr dirty="0"/>
              <a:t> OS</a:t>
            </a:r>
            <a:r>
              <a:rPr lang="en-US" dirty="0"/>
              <a:t>H</a:t>
            </a:r>
            <a:r>
              <a:rPr dirty="0"/>
              <a:t>C me status OIP</a:t>
            </a:r>
            <a:endParaRPr sz="1200" dirty="0">
              <a:latin typeface="Calibri"/>
              <a:cs typeface="Calibri"/>
            </a:endParaRPr>
          </a:p>
          <a:p>
            <a:pPr marL="377825" marR="393065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  <a:defRPr sz="1200">
                <a:latin typeface="Calibri"/>
                <a:cs typeface="Calibri"/>
              </a:defRPr>
            </a:pPr>
            <a:r>
              <a:rPr lang="en-US" dirty="0" err="1"/>
              <a:t>Raportimi</a:t>
            </a:r>
            <a:r>
              <a:rPr lang="en-US" dirty="0"/>
              <a:t> standard </a:t>
            </a:r>
            <a:r>
              <a:rPr lang="en-US" dirty="0" err="1"/>
              <a:t>vjetor</a:t>
            </a:r>
            <a:endParaRPr lang="en-US" dirty="0"/>
          </a:p>
          <a:p>
            <a:pPr marL="37782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31877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  <a:defRPr sz="1400" b="1">
                <a:latin typeface="Calibri"/>
                <a:cs typeface="Calibri"/>
              </a:defRPr>
            </a:pPr>
            <a:r>
              <a:t>KROACI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FRANCË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  <a:defRPr sz="1400" b="1">
                <a:latin typeface="Calibri"/>
                <a:cs typeface="Calibri"/>
              </a:defRPr>
            </a:pPr>
            <a:r>
              <a:t>GJERMANI 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  <a:defRPr sz="1400" b="1">
                <a:latin typeface="Calibri"/>
                <a:cs typeface="Calibri"/>
              </a:defRPr>
            </a:pPr>
            <a:r>
              <a:t>SLLOVENI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12153" y="1532382"/>
            <a:ext cx="1616585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>
            <a:spAutoFit/>
          </a:bodyPr>
          <a:lstStyle/>
          <a:p>
            <a:pPr marL="91440" marR="233679">
              <a:lnSpc>
                <a:spcPct val="100000"/>
              </a:lnSpc>
              <a:spcBef>
                <a:spcPts val="285"/>
              </a:spcBef>
              <a:buChar char="-"/>
              <a:tabLst>
                <a:tab pos="17272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Korporative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, 0.3% e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ardhurave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tatueshme</a:t>
            </a:r>
            <a:r>
              <a:rPr dirty="0"/>
              <a:t>.</a:t>
            </a:r>
            <a:endParaRPr sz="1200" dirty="0">
              <a:latin typeface="Calibri"/>
              <a:cs typeface="Calibri"/>
            </a:endParaRPr>
          </a:p>
          <a:p>
            <a:pPr marL="91440" marR="109855" algn="just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/>
              <a:t>0.2% </a:t>
            </a:r>
            <a:r>
              <a:rPr dirty="0" err="1"/>
              <a:t>shtesë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qëllime</a:t>
            </a:r>
            <a:r>
              <a:rPr dirty="0"/>
              <a:t> </a:t>
            </a:r>
            <a:r>
              <a:rPr dirty="0" err="1"/>
              <a:t>kulturore</a:t>
            </a:r>
            <a:r>
              <a:rPr dirty="0"/>
              <a:t>,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mbrojtje</a:t>
            </a:r>
            <a:r>
              <a:rPr dirty="0"/>
              <a:t> </a:t>
            </a:r>
            <a:r>
              <a:rPr dirty="0" err="1"/>
              <a:t>nga</a:t>
            </a:r>
            <a:endParaRPr sz="1200" dirty="0">
              <a:latin typeface="Calibri"/>
              <a:cs typeface="Calibri"/>
            </a:endParaRPr>
          </a:p>
          <a:p>
            <a:pPr marL="91440" marR="156845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fatkeqësitë</a:t>
            </a:r>
            <a:r>
              <a:rPr dirty="0"/>
              <a:t> </a:t>
            </a:r>
            <a:r>
              <a:rPr dirty="0" err="1"/>
              <a:t>natyrore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fatkeqësitë</a:t>
            </a:r>
            <a:r>
              <a:rPr dirty="0"/>
              <a:t> e </a:t>
            </a:r>
            <a:r>
              <a:rPr dirty="0" err="1"/>
              <a:t>tjera</a:t>
            </a:r>
            <a:r>
              <a:rPr dirty="0"/>
              <a:t>. </a:t>
            </a:r>
            <a:r>
              <a:rPr dirty="0" err="1"/>
              <a:t>Mund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transferohet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3 </a:t>
            </a:r>
            <a:r>
              <a:rPr dirty="0" err="1"/>
              <a:t>vjet</a:t>
            </a:r>
            <a:endParaRPr sz="1200" dirty="0">
              <a:latin typeface="Calibri"/>
              <a:cs typeface="Calibri"/>
            </a:endParaRPr>
          </a:p>
          <a:p>
            <a:pPr marL="264160" marR="243204" indent="-172720">
              <a:lnSpc>
                <a:spcPct val="100000"/>
              </a:lnSpc>
              <a:buChar char="-"/>
              <a:tabLst>
                <a:tab pos="26416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Individuale</a:t>
            </a:r>
            <a:r>
              <a:rPr dirty="0"/>
              <a:t>: </a:t>
            </a:r>
            <a:r>
              <a:rPr lang="en-US" dirty="0" err="1"/>
              <a:t>përcaktim</a:t>
            </a:r>
            <a:endParaRPr sz="1200" dirty="0">
              <a:latin typeface="Calibri"/>
              <a:cs typeface="Calibri"/>
            </a:endParaRPr>
          </a:p>
          <a:p>
            <a:pPr marL="264160" marR="34417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 err="1"/>
              <a:t>tatimor</a:t>
            </a:r>
            <a:r>
              <a:rPr dirty="0"/>
              <a:t> (</a:t>
            </a:r>
            <a:r>
              <a:rPr dirty="0" err="1"/>
              <a:t>udhëzim</a:t>
            </a:r>
            <a:r>
              <a:rPr dirty="0"/>
              <a:t>),</a:t>
            </a:r>
            <a:endParaRPr sz="1200" dirty="0">
              <a:latin typeface="Calibri"/>
              <a:cs typeface="Calibri"/>
            </a:endParaRPr>
          </a:p>
          <a:p>
            <a:pPr marL="264160">
              <a:lnSpc>
                <a:spcPct val="100000"/>
              </a:lnSpc>
              <a:spcBef>
                <a:spcPts val="5"/>
              </a:spcBef>
              <a:defRPr sz="1200">
                <a:latin typeface="Calibri"/>
                <a:cs typeface="Calibri"/>
              </a:defRPr>
            </a:pPr>
            <a:r>
              <a:rPr dirty="0"/>
              <a:t>0.5% e </a:t>
            </a:r>
            <a:r>
              <a:rPr dirty="0" err="1"/>
              <a:t>tatimit</a:t>
            </a:r>
            <a:endParaRPr sz="1200" dirty="0">
              <a:latin typeface="Calibri"/>
              <a:cs typeface="Calibri"/>
            </a:endParaRPr>
          </a:p>
          <a:p>
            <a:pPr marL="264160">
              <a:lnSpc>
                <a:spcPct val="100000"/>
              </a:lnSpc>
              <a:defRPr sz="1200">
                <a:latin typeface="Calibri"/>
                <a:cs typeface="Calibri"/>
              </a:defRPr>
            </a:pPr>
            <a:r>
              <a:rPr dirty="0"/>
              <a:t>(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5 </a:t>
            </a:r>
            <a:r>
              <a:rPr dirty="0" err="1"/>
              <a:t>subjekte</a:t>
            </a:r>
            <a:r>
              <a:rPr dirty="0"/>
              <a:t>).</a:t>
            </a:r>
            <a:endParaRPr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- </a:t>
            </a:r>
            <a:r>
              <a:rPr lang="en-US" sz="1200" dirty="0" err="1">
                <a:latin typeface="Calibri"/>
                <a:cs typeface="Calibri"/>
              </a:rPr>
              <a:t>Raportimi</a:t>
            </a:r>
            <a:endParaRPr lang="en-US"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r>
              <a:rPr lang="en-US" sz="1200" dirty="0">
                <a:latin typeface="Calibri"/>
                <a:cs typeface="Calibri"/>
              </a:rPr>
              <a:t>standard </a:t>
            </a:r>
            <a:r>
              <a:rPr lang="en-US" sz="1200" dirty="0" err="1">
                <a:latin typeface="Calibri"/>
                <a:cs typeface="Calibri"/>
              </a:rPr>
              <a:t>vjetor</a:t>
            </a:r>
            <a:endParaRPr lang="en-US"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endParaRPr lang="en-US"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  <a:defRPr sz="1200">
                <a:latin typeface="Calibri"/>
                <a:cs typeface="Calibri"/>
              </a:defRPr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  <a:defRPr sz="1400" b="1">
                <a:latin typeface="Calibri"/>
                <a:cs typeface="Calibri"/>
              </a:defRPr>
            </a:pPr>
            <a:r>
              <a:t>HOLANDË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17904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>
            <a:spAutoFit/>
          </a:bodyPr>
          <a:lstStyle/>
          <a:p>
            <a:pPr marL="263525" marR="355600" indent="-172720">
              <a:lnSpc>
                <a:spcPct val="100000"/>
              </a:lnSpc>
              <a:spcBef>
                <a:spcPts val="285"/>
              </a:spcBef>
              <a:buChar char="-"/>
              <a:tabLst>
                <a:tab pos="262890" algn="l"/>
                <a:tab pos="263525" algn="l"/>
              </a:tabLst>
              <a:defRPr sz="1100">
                <a:latin typeface="Calibri"/>
                <a:cs typeface="Calibri"/>
              </a:defRPr>
            </a:pPr>
            <a:r>
              <a:rPr sz="1150" dirty="0" err="1"/>
              <a:t>Korporative</a:t>
            </a:r>
            <a:r>
              <a:rPr sz="1150" dirty="0"/>
              <a:t>: </a:t>
            </a:r>
            <a:endParaRPr sz="1150" dirty="0">
              <a:latin typeface="Calibri"/>
              <a:cs typeface="Calibri"/>
            </a:endParaRPr>
          </a:p>
          <a:p>
            <a:pPr marL="263525" marR="22796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ulje</a:t>
            </a:r>
            <a:r>
              <a:rPr sz="1150" dirty="0"/>
              <a:t> </a:t>
            </a:r>
            <a:r>
              <a:rPr sz="1150" dirty="0" err="1"/>
              <a:t>tatimore</a:t>
            </a:r>
            <a:r>
              <a:rPr sz="1150" dirty="0"/>
              <a:t>, </a:t>
            </a:r>
            <a:r>
              <a:rPr sz="1150" dirty="0" err="1"/>
              <a:t>deri</a:t>
            </a:r>
            <a:r>
              <a:rPr sz="1150" dirty="0"/>
              <a:t> </a:t>
            </a:r>
            <a:r>
              <a:rPr sz="1150" dirty="0" err="1"/>
              <a:t>në</a:t>
            </a:r>
            <a:r>
              <a:rPr sz="1150" dirty="0"/>
              <a:t> 50% </a:t>
            </a:r>
            <a:r>
              <a:rPr sz="1150" dirty="0" err="1"/>
              <a:t>të</a:t>
            </a:r>
            <a:r>
              <a:rPr sz="1150" dirty="0"/>
              <a:t> </a:t>
            </a:r>
            <a:r>
              <a:rPr sz="1150" dirty="0" err="1"/>
              <a:t>fitimit</a:t>
            </a:r>
            <a:r>
              <a:rPr lang="en-US" sz="1150" dirty="0"/>
              <a:t> </a:t>
            </a:r>
            <a:r>
              <a:rPr sz="1150" dirty="0" err="1"/>
              <a:t>ose</a:t>
            </a:r>
            <a:r>
              <a:rPr sz="1150" dirty="0"/>
              <a:t> </a:t>
            </a:r>
            <a:r>
              <a:rPr sz="1150" dirty="0" err="1"/>
              <a:t>deri</a:t>
            </a:r>
            <a:r>
              <a:rPr sz="1150" dirty="0"/>
              <a:t> </a:t>
            </a:r>
            <a:r>
              <a:rPr sz="1150" dirty="0" err="1"/>
              <a:t>në</a:t>
            </a:r>
            <a:r>
              <a:rPr sz="1150" dirty="0"/>
              <a:t> 100</a:t>
            </a:r>
            <a:r>
              <a:rPr lang="en-US" sz="1150" dirty="0"/>
              <a:t>.</a:t>
            </a:r>
            <a:r>
              <a:rPr sz="1150" dirty="0"/>
              <a:t>000 euro</a:t>
            </a:r>
            <a:endParaRPr sz="115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  <a:defRPr sz="1100">
                <a:latin typeface="Calibri"/>
                <a:cs typeface="Calibri"/>
              </a:defRPr>
            </a:pPr>
            <a:r>
              <a:rPr sz="1150" dirty="0" err="1"/>
              <a:t>Individuale</a:t>
            </a:r>
            <a:r>
              <a:rPr sz="1150" dirty="0"/>
              <a:t>:</a:t>
            </a:r>
            <a:endParaRPr sz="115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lang="en-US" sz="1150" dirty="0" err="1"/>
              <a:t>U</a:t>
            </a:r>
            <a:r>
              <a:rPr sz="1150" dirty="0" err="1"/>
              <a:t>lje</a:t>
            </a:r>
            <a:r>
              <a:rPr sz="1150" dirty="0"/>
              <a:t> </a:t>
            </a:r>
            <a:r>
              <a:rPr sz="1150" dirty="0" err="1"/>
              <a:t>tatimore</a:t>
            </a:r>
            <a:endParaRPr sz="1150" dirty="0">
              <a:latin typeface="Calibri"/>
              <a:cs typeface="Calibri"/>
            </a:endParaRPr>
          </a:p>
          <a:p>
            <a:pPr marL="263525" marR="24066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nga</a:t>
            </a:r>
            <a:r>
              <a:rPr sz="1150" dirty="0"/>
              <a:t> 1%-10% e </a:t>
            </a:r>
            <a:r>
              <a:rPr sz="1150" dirty="0" err="1"/>
              <a:t>bruto</a:t>
            </a:r>
            <a:r>
              <a:rPr sz="1150" dirty="0"/>
              <a:t> </a:t>
            </a:r>
            <a:r>
              <a:rPr sz="1150" dirty="0" err="1"/>
              <a:t>të</a:t>
            </a:r>
            <a:r>
              <a:rPr lang="en-US" sz="1150" dirty="0"/>
              <a:t> </a:t>
            </a:r>
            <a:r>
              <a:rPr sz="1150" dirty="0" err="1"/>
              <a:t>ardhurave</a:t>
            </a:r>
            <a:r>
              <a:rPr sz="1150" dirty="0"/>
              <a:t>. </a:t>
            </a:r>
            <a:r>
              <a:rPr sz="1150" dirty="0" err="1"/>
              <a:t>Nuk</a:t>
            </a:r>
            <a:r>
              <a:rPr sz="1150" dirty="0"/>
              <a:t> </a:t>
            </a:r>
            <a:r>
              <a:rPr sz="1150" dirty="0" err="1"/>
              <a:t>mund</a:t>
            </a:r>
            <a:r>
              <a:rPr sz="1150" dirty="0"/>
              <a:t> </a:t>
            </a:r>
            <a:r>
              <a:rPr sz="1150" dirty="0" err="1"/>
              <a:t>të</a:t>
            </a:r>
            <a:r>
              <a:rPr lang="en-US" sz="1150" dirty="0"/>
              <a:t> </a:t>
            </a:r>
            <a:r>
              <a:rPr sz="1150" dirty="0" err="1"/>
              <a:t>përdoren</a:t>
            </a:r>
            <a:r>
              <a:rPr sz="1150" dirty="0"/>
              <a:t> </a:t>
            </a:r>
            <a:r>
              <a:rPr sz="1150" dirty="0" err="1"/>
              <a:t>për</a:t>
            </a:r>
            <a:endParaRPr sz="115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donacione</a:t>
            </a:r>
            <a:r>
              <a:rPr sz="1150" dirty="0"/>
              <a:t> </a:t>
            </a:r>
            <a:r>
              <a:rPr sz="1150" dirty="0" err="1"/>
              <a:t>nën</a:t>
            </a:r>
            <a:r>
              <a:rPr sz="1150" dirty="0"/>
              <a:t> 1%</a:t>
            </a:r>
            <a:endParaRPr sz="115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ose</a:t>
            </a:r>
            <a:r>
              <a:rPr sz="1150" dirty="0"/>
              <a:t> 60 euro</a:t>
            </a:r>
            <a:endParaRPr sz="115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2890" algn="l"/>
                <a:tab pos="263525" algn="l"/>
              </a:tabLst>
              <a:defRPr sz="1100">
                <a:latin typeface="Calibri"/>
                <a:cs typeface="Calibri"/>
              </a:defRPr>
            </a:pPr>
            <a:r>
              <a:rPr sz="1150" dirty="0" err="1"/>
              <a:t>Për</a:t>
            </a:r>
            <a:r>
              <a:rPr sz="1150" dirty="0"/>
              <a:t> </a:t>
            </a:r>
            <a:r>
              <a:rPr sz="1150" dirty="0" err="1"/>
              <a:t>donacion</a:t>
            </a:r>
            <a:r>
              <a:rPr sz="1150" dirty="0"/>
              <a:t> </a:t>
            </a:r>
            <a:r>
              <a:rPr sz="1150" dirty="0" err="1"/>
              <a:t>prej</a:t>
            </a:r>
            <a:endParaRPr sz="115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të</a:t>
            </a:r>
            <a:r>
              <a:rPr sz="1150" dirty="0"/>
              <a:t> </a:t>
            </a:r>
            <a:r>
              <a:rPr sz="1150" dirty="0" err="1"/>
              <a:t>paktën</a:t>
            </a:r>
            <a:r>
              <a:rPr sz="1150" dirty="0"/>
              <a:t> 5 </a:t>
            </a:r>
            <a:r>
              <a:rPr sz="1150" dirty="0" err="1"/>
              <a:t>vjet</a:t>
            </a:r>
            <a:r>
              <a:rPr lang="en-US" sz="1150" dirty="0">
                <a:latin typeface="Calibri"/>
                <a:cs typeface="Calibri"/>
              </a:rPr>
              <a:t>- </a:t>
            </a:r>
            <a:r>
              <a:rPr sz="1150" dirty="0" err="1"/>
              <a:t>deri</a:t>
            </a:r>
            <a:r>
              <a:rPr sz="1150" dirty="0"/>
              <a:t> </a:t>
            </a:r>
            <a:r>
              <a:rPr sz="1150" dirty="0" err="1"/>
              <a:t>në</a:t>
            </a:r>
            <a:r>
              <a:rPr lang="en-US" sz="1150" dirty="0"/>
              <a:t> </a:t>
            </a:r>
            <a:r>
              <a:rPr sz="1150" dirty="0"/>
              <a:t>100% </a:t>
            </a:r>
            <a:r>
              <a:rPr sz="1150" dirty="0" err="1"/>
              <a:t>të</a:t>
            </a:r>
            <a:r>
              <a:rPr sz="1150" dirty="0"/>
              <a:t> </a:t>
            </a:r>
            <a:r>
              <a:rPr sz="1150" dirty="0" err="1"/>
              <a:t>të</a:t>
            </a:r>
            <a:r>
              <a:rPr sz="1150" dirty="0"/>
              <a:t> </a:t>
            </a:r>
            <a:r>
              <a:rPr sz="1150" dirty="0" err="1"/>
              <a:t>ardhurave</a:t>
            </a:r>
            <a:endParaRPr sz="1150" dirty="0">
              <a:latin typeface="Calibri"/>
              <a:cs typeface="Calibri"/>
            </a:endParaRPr>
          </a:p>
          <a:p>
            <a:pPr marL="263525" marR="167640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  <a:defRPr sz="1100">
                <a:latin typeface="Calibri"/>
                <a:cs typeface="Calibri"/>
              </a:defRPr>
            </a:pPr>
            <a:r>
              <a:rPr sz="1150" dirty="0" err="1"/>
              <a:t>Për</a:t>
            </a:r>
            <a:r>
              <a:rPr sz="1150" dirty="0"/>
              <a:t> </a:t>
            </a:r>
            <a:r>
              <a:rPr sz="1150" dirty="0" err="1"/>
              <a:t>lëndë</a:t>
            </a:r>
            <a:r>
              <a:rPr sz="1150" dirty="0"/>
              <a:t> </a:t>
            </a:r>
            <a:r>
              <a:rPr sz="1150" dirty="0" err="1"/>
              <a:t>të</a:t>
            </a:r>
            <a:r>
              <a:rPr sz="1150" dirty="0"/>
              <a:t> </a:t>
            </a:r>
            <a:r>
              <a:rPr sz="1150" dirty="0" err="1"/>
              <a:t>caktuara</a:t>
            </a:r>
            <a:r>
              <a:rPr sz="1150" dirty="0"/>
              <a:t> (</a:t>
            </a:r>
            <a:r>
              <a:rPr sz="1150" dirty="0" err="1"/>
              <a:t>kulturë</a:t>
            </a:r>
            <a:r>
              <a:rPr sz="1150" dirty="0"/>
              <a:t>) </a:t>
            </a:r>
            <a:r>
              <a:rPr lang="en-US" sz="1150" dirty="0" err="1"/>
              <a:t>prej</a:t>
            </a:r>
            <a:r>
              <a:rPr lang="en-US" sz="1150" dirty="0"/>
              <a:t> </a:t>
            </a:r>
            <a:r>
              <a:rPr sz="1150" dirty="0"/>
              <a:t>125%-150%</a:t>
            </a:r>
            <a:r>
              <a:rPr lang="en-US" sz="1150" dirty="0"/>
              <a:t> </a:t>
            </a:r>
            <a:r>
              <a:rPr sz="1150" dirty="0" err="1"/>
              <a:t>deri</a:t>
            </a:r>
            <a:r>
              <a:rPr sz="1150" dirty="0"/>
              <a:t> </a:t>
            </a:r>
            <a:r>
              <a:rPr sz="1150" dirty="0" err="1"/>
              <a:t>maksimum</a:t>
            </a:r>
            <a:endParaRPr sz="1150" dirty="0">
              <a:latin typeface="Calibri"/>
              <a:cs typeface="Calibri"/>
            </a:endParaRPr>
          </a:p>
          <a:p>
            <a:pPr marL="263525" marR="382905">
              <a:lnSpc>
                <a:spcPct val="100000"/>
              </a:lnSpc>
              <a:defRPr sz="1100">
                <a:latin typeface="Calibri"/>
                <a:cs typeface="Calibri"/>
              </a:defRPr>
            </a:pPr>
            <a:r>
              <a:rPr sz="1150" dirty="0" err="1"/>
              <a:t>shtesë</a:t>
            </a:r>
            <a:r>
              <a:rPr sz="1150" dirty="0"/>
              <a:t> 2500 euro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32CE153B-23F6-17C3-877C-CAC06FA34351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97535"/>
            <a:ext cx="358394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Aspekte shtesë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132923"/>
            <a:ext cx="7531734" cy="4498340"/>
          </a:xfrm>
          <a:prstGeom prst="rect">
            <a:avLst/>
          </a:prstGeom>
        </p:spPr>
        <p:txBody>
          <a:bodyPr vert="horz" wrap="square" lIns="0" tIns="793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  <a:defRPr sz="2000">
                <a:latin typeface="Calibri"/>
                <a:cs typeface="Calibri"/>
              </a:defRPr>
            </a:pPr>
            <a:r>
              <a:rPr dirty="0" err="1"/>
              <a:t>Donacion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ushqim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Lirohet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kur</a:t>
            </a:r>
            <a:r>
              <a:rPr dirty="0"/>
              <a:t> u </a:t>
            </a:r>
            <a:r>
              <a:rPr dirty="0" err="1"/>
              <a:t>jepet</a:t>
            </a:r>
            <a:r>
              <a:rPr dirty="0"/>
              <a:t> </a:t>
            </a:r>
            <a:r>
              <a:rPr dirty="0" err="1"/>
              <a:t>bankave</a:t>
            </a:r>
            <a:r>
              <a:rPr dirty="0"/>
              <a:t> </a:t>
            </a:r>
            <a:r>
              <a:rPr dirty="0" err="1"/>
              <a:t>ushqimore</a:t>
            </a:r>
            <a:r>
              <a:rPr dirty="0"/>
              <a:t> </a:t>
            </a:r>
            <a:r>
              <a:rPr dirty="0" err="1"/>
              <a:t>ose</a:t>
            </a:r>
            <a:r>
              <a:rPr dirty="0"/>
              <a:t> </a:t>
            </a:r>
            <a:r>
              <a:rPr dirty="0" err="1"/>
              <a:t>organizatave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ngjashme</a:t>
            </a:r>
            <a:r>
              <a:rPr dirty="0"/>
              <a:t> 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1600">
                <a:latin typeface="Calibri"/>
                <a:cs typeface="Calibri"/>
              </a:defRPr>
            </a:pPr>
            <a:r>
              <a:rPr dirty="0" err="1"/>
              <a:t>nën</a:t>
            </a:r>
            <a:r>
              <a:rPr dirty="0"/>
              <a:t> </a:t>
            </a:r>
            <a:r>
              <a:rPr dirty="0" err="1"/>
              <a:t>kushte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caktuara</a:t>
            </a:r>
            <a:endParaRPr sz="1600" dirty="0">
              <a:latin typeface="Calibri"/>
              <a:cs typeface="Calibri"/>
            </a:endParaRPr>
          </a:p>
          <a:p>
            <a:pPr marL="299085" marR="455295" indent="-28702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Disa</a:t>
            </a:r>
            <a:r>
              <a:rPr dirty="0"/>
              <a:t> </a:t>
            </a:r>
            <a:r>
              <a:rPr dirty="0" err="1"/>
              <a:t>vende</a:t>
            </a:r>
            <a:r>
              <a:rPr dirty="0"/>
              <a:t> </a:t>
            </a:r>
            <a:r>
              <a:rPr dirty="0" err="1"/>
              <a:t>kanë</a:t>
            </a:r>
            <a:r>
              <a:rPr dirty="0"/>
              <a:t> </a:t>
            </a:r>
            <a:r>
              <a:rPr dirty="0" err="1"/>
              <a:t>dispozita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veçanta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ligj</a:t>
            </a:r>
            <a:r>
              <a:rPr dirty="0"/>
              <a:t> (</a:t>
            </a:r>
            <a:r>
              <a:rPr dirty="0" err="1"/>
              <a:t>kufizojnë</a:t>
            </a:r>
            <a:r>
              <a:rPr dirty="0"/>
              <a:t> </a:t>
            </a:r>
            <a:r>
              <a:rPr dirty="0" err="1"/>
              <a:t>vlerën</a:t>
            </a:r>
            <a:r>
              <a:rPr dirty="0"/>
              <a:t> e </a:t>
            </a:r>
            <a:r>
              <a:rPr dirty="0" err="1"/>
              <a:t>ushqimit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dhuruar</a:t>
            </a:r>
            <a:r>
              <a:rPr dirty="0"/>
              <a:t>, </a:t>
            </a:r>
            <a:r>
              <a:rPr dirty="0" err="1"/>
              <a:t>etj</a:t>
            </a:r>
            <a:r>
              <a:rPr dirty="0"/>
              <a:t>.)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Udhëzimet</a:t>
            </a:r>
            <a:r>
              <a:rPr dirty="0"/>
              <a:t> e BE-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dhurimin</a:t>
            </a:r>
            <a:r>
              <a:rPr dirty="0"/>
              <a:t> e </a:t>
            </a:r>
            <a:r>
              <a:rPr dirty="0" err="1"/>
              <a:t>ushqimit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defRPr sz="2000">
                <a:latin typeface="Calibri"/>
                <a:cs typeface="Calibri"/>
              </a:defRPr>
            </a:pP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njoftimi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përjashtime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gjitha</a:t>
            </a:r>
            <a:r>
              <a:rPr dirty="0"/>
              <a:t> </a:t>
            </a:r>
            <a:r>
              <a:rPr dirty="0" err="1"/>
              <a:t>vendet</a:t>
            </a:r>
            <a:r>
              <a:rPr dirty="0"/>
              <a:t> e BE-</a:t>
            </a:r>
            <a:r>
              <a:rPr dirty="0" err="1"/>
              <a:t>së</a:t>
            </a:r>
            <a:r>
              <a:rPr dirty="0"/>
              <a:t>, </a:t>
            </a:r>
            <a:r>
              <a:rPr lang="en-US" dirty="0" err="1"/>
              <a:t>pajtuesh</a:t>
            </a:r>
            <a:r>
              <a:rPr dirty="0" err="1"/>
              <a:t>mëria</a:t>
            </a:r>
            <a:r>
              <a:rPr dirty="0"/>
              <a:t> </a:t>
            </a:r>
            <a:r>
              <a:rPr dirty="0" err="1"/>
              <a:t>vërtetohet</a:t>
            </a:r>
            <a:r>
              <a:rPr dirty="0"/>
              <a:t> ex-post </a:t>
            </a:r>
            <a:r>
              <a:rPr lang="en-US" dirty="0"/>
              <a:t>–</a:t>
            </a:r>
            <a:r>
              <a:rPr dirty="0"/>
              <a:t> </a:t>
            </a:r>
            <a:r>
              <a:rPr lang="en-US" dirty="0"/>
              <a:t>pas </a:t>
            </a:r>
            <a:r>
              <a:rPr lang="en-US" dirty="0" err="1"/>
              <a:t>dhënies</a:t>
            </a:r>
            <a:endParaRPr lang="en-US" dirty="0"/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Procedurat</a:t>
            </a:r>
            <a:r>
              <a:rPr dirty="0"/>
              <a:t> </a:t>
            </a:r>
            <a:r>
              <a:rPr dirty="0" err="1"/>
              <a:t>janë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ndryshme</a:t>
            </a:r>
            <a:r>
              <a:rPr dirty="0"/>
              <a:t>: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Me </a:t>
            </a:r>
            <a:r>
              <a:rPr dirty="0" err="1"/>
              <a:t>kërkesë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autoriteteve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(</a:t>
            </a:r>
            <a:r>
              <a:rPr dirty="0" err="1"/>
              <a:t>Holandë</a:t>
            </a:r>
            <a:r>
              <a:rPr dirty="0"/>
              <a:t>)</a:t>
            </a:r>
            <a:endParaRPr sz="12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  <a:defRPr sz="1200">
                <a:latin typeface="Calibri"/>
                <a:cs typeface="Calibri"/>
              </a:defRPr>
            </a:pPr>
            <a:r>
              <a:rPr dirty="0" err="1"/>
              <a:t>Dëshmi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</a:t>
            </a:r>
            <a:r>
              <a:rPr dirty="0"/>
              <a:t> me </a:t>
            </a:r>
            <a:r>
              <a:rPr dirty="0" err="1"/>
              <a:t>deklaratën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(</a:t>
            </a:r>
            <a:r>
              <a:rPr dirty="0" err="1"/>
              <a:t>Gjermani</a:t>
            </a:r>
            <a:r>
              <a:rPr dirty="0"/>
              <a:t>, </a:t>
            </a:r>
            <a:r>
              <a:rPr dirty="0" err="1"/>
              <a:t>Republika</a:t>
            </a:r>
            <a:r>
              <a:rPr dirty="0"/>
              <a:t> </a:t>
            </a:r>
            <a:r>
              <a:rPr dirty="0" err="1"/>
              <a:t>Çeke</a:t>
            </a:r>
            <a:r>
              <a:rPr dirty="0"/>
              <a:t>, Polonia, </a:t>
            </a:r>
            <a:r>
              <a:rPr dirty="0" err="1"/>
              <a:t>etj</a:t>
            </a:r>
            <a:r>
              <a:rPr dirty="0"/>
              <a:t>.)</a:t>
            </a:r>
            <a:endParaRPr sz="12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  <a:defRPr sz="1200">
                <a:latin typeface="Calibri"/>
                <a:cs typeface="Calibri"/>
              </a:defRPr>
            </a:pPr>
            <a:r>
              <a:rPr dirty="0"/>
              <a:t>Lista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donacioneve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vit (</a:t>
            </a:r>
            <a:r>
              <a:rPr dirty="0" err="1"/>
              <a:t>Poloni</a:t>
            </a:r>
            <a:r>
              <a:rPr dirty="0"/>
              <a:t>)</a:t>
            </a:r>
            <a:endParaRPr sz="12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Nuk</a:t>
            </a:r>
            <a:r>
              <a:rPr dirty="0"/>
              <a:t> ka </a:t>
            </a:r>
            <a:r>
              <a:rPr dirty="0" err="1"/>
              <a:t>detyrime</a:t>
            </a:r>
            <a:r>
              <a:rPr dirty="0"/>
              <a:t>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veçanta</a:t>
            </a:r>
            <a:r>
              <a:rPr dirty="0"/>
              <a:t> </a:t>
            </a:r>
            <a:r>
              <a:rPr dirty="0" err="1"/>
              <a:t>raportimi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donatorët</a:t>
            </a:r>
            <a:r>
              <a:rPr dirty="0"/>
              <a:t> </a:t>
            </a:r>
            <a:r>
              <a:rPr dirty="0" err="1"/>
              <a:t>përveç</a:t>
            </a:r>
            <a:r>
              <a:rPr dirty="0"/>
              <a:t> </a:t>
            </a:r>
            <a:r>
              <a:rPr dirty="0" err="1"/>
              <a:t>deklaratës</a:t>
            </a:r>
            <a:r>
              <a:rPr dirty="0"/>
              <a:t> </a:t>
            </a:r>
            <a:r>
              <a:rPr dirty="0" err="1"/>
              <a:t>tatimore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lang="en-US" dirty="0" err="1"/>
              <a:t>Për</a:t>
            </a:r>
            <a:r>
              <a:rPr lang="en-US" dirty="0"/>
              <a:t> OSHC-</a:t>
            </a:r>
            <a:r>
              <a:rPr lang="en-US" dirty="0" err="1"/>
              <a:t>të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vende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caktuara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detyruara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paraqesin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listë</a:t>
            </a:r>
            <a:r>
              <a:rPr lang="en-US" dirty="0"/>
              <a:t> </a:t>
            </a:r>
            <a:r>
              <a:rPr lang="en-US" dirty="0" err="1"/>
              <a:t>donacionesh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pragut</a:t>
            </a:r>
            <a:r>
              <a:rPr lang="en-US" dirty="0"/>
              <a:t> (</a:t>
            </a:r>
            <a:r>
              <a:rPr lang="en-US" dirty="0" err="1"/>
              <a:t>Poloni</a:t>
            </a:r>
            <a:r>
              <a:rPr lang="en-US" dirty="0"/>
              <a:t>)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F831D860-2C11-A187-1C07-23C70022F57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Rregullativa në Maqedoninë e Veriut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075011"/>
            <a:ext cx="7715250" cy="4355744"/>
          </a:xfrm>
          <a:prstGeom prst="rect">
            <a:avLst/>
          </a:prstGeom>
        </p:spPr>
        <p:txBody>
          <a:bodyPr vert="horz" wrap="square" lIns="0" tIns="793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  <a:defRPr sz="2000" b="1">
                <a:latin typeface="Calibri"/>
                <a:cs typeface="Calibri"/>
              </a:defRPr>
            </a:pPr>
            <a:r>
              <a:rPr dirty="0" err="1"/>
              <a:t>Ligji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donacionet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sponsorizimet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veprimtari</a:t>
            </a:r>
            <a:r>
              <a:rPr dirty="0"/>
              <a:t> </a:t>
            </a:r>
            <a:r>
              <a:rPr dirty="0" err="1"/>
              <a:t>publike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lang="it-IT" dirty="0"/>
              <a:t>Për donacione financiare dhe jo financiare</a:t>
            </a: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Gamë</a:t>
            </a:r>
            <a:r>
              <a:rPr dirty="0"/>
              <a:t> e </a:t>
            </a:r>
            <a:r>
              <a:rPr dirty="0" err="1"/>
              <a:t>gjerë</a:t>
            </a:r>
            <a:r>
              <a:rPr dirty="0"/>
              <a:t> e </a:t>
            </a:r>
            <a:r>
              <a:rPr dirty="0" err="1"/>
              <a:t>pranuesve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Donatorë</a:t>
            </a:r>
            <a:r>
              <a:rPr dirty="0"/>
              <a:t> </a:t>
            </a:r>
            <a:r>
              <a:rPr dirty="0" err="1"/>
              <a:t>korporativë</a:t>
            </a:r>
            <a:r>
              <a:rPr dirty="0"/>
              <a:t>: </a:t>
            </a:r>
            <a:r>
              <a:rPr dirty="0" err="1"/>
              <a:t>ulje</a:t>
            </a:r>
            <a:r>
              <a:rPr dirty="0"/>
              <a:t> </a:t>
            </a:r>
            <a:r>
              <a:rPr dirty="0" err="1"/>
              <a:t>tatimore</a:t>
            </a:r>
            <a:r>
              <a:rPr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5% </a:t>
            </a:r>
            <a:r>
              <a:rPr dirty="0" err="1"/>
              <a:t>të</a:t>
            </a:r>
            <a:r>
              <a:rPr dirty="0"/>
              <a:t> </a:t>
            </a:r>
            <a:r>
              <a:rPr dirty="0" err="1"/>
              <a:t>xhiros</a:t>
            </a:r>
            <a:r>
              <a:rPr dirty="0"/>
              <a:t> </a:t>
            </a:r>
            <a:r>
              <a:rPr dirty="0" err="1"/>
              <a:t>totale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</a:t>
            </a:r>
            <a:r>
              <a:rPr dirty="0" err="1"/>
              <a:t>për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1600">
                <a:latin typeface="Calibri"/>
                <a:cs typeface="Calibri"/>
              </a:defRPr>
            </a:pPr>
            <a:r>
              <a:rPr dirty="0" err="1"/>
              <a:t>donacione</a:t>
            </a:r>
            <a:r>
              <a:rPr dirty="0"/>
              <a:t>,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3%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sponsorizime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Donatorë</a:t>
            </a:r>
            <a:r>
              <a:rPr dirty="0"/>
              <a:t> </a:t>
            </a:r>
            <a:r>
              <a:rPr dirty="0" err="1"/>
              <a:t>individualë</a:t>
            </a:r>
            <a:r>
              <a:rPr dirty="0"/>
              <a:t>: </a:t>
            </a:r>
            <a:r>
              <a:rPr dirty="0" err="1"/>
              <a:t>kreditim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</a:t>
            </a:r>
            <a:r>
              <a:rPr dirty="0" err="1"/>
              <a:t>deri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20% </a:t>
            </a:r>
            <a:r>
              <a:rPr dirty="0" err="1"/>
              <a:t>të</a:t>
            </a:r>
            <a:r>
              <a:rPr dirty="0"/>
              <a:t> TVSH-</a:t>
            </a:r>
            <a:r>
              <a:rPr dirty="0" err="1"/>
              <a:t>së</a:t>
            </a:r>
            <a:r>
              <a:rPr dirty="0"/>
              <a:t> </a:t>
            </a:r>
            <a:r>
              <a:rPr dirty="0" err="1"/>
              <a:t>vjetore</a:t>
            </a:r>
            <a:r>
              <a:rPr dirty="0"/>
              <a:t> jo </a:t>
            </a:r>
            <a:r>
              <a:rPr dirty="0" err="1"/>
              <a:t>më</a:t>
            </a:r>
            <a:r>
              <a:rPr dirty="0"/>
              <a:t> </a:t>
            </a:r>
            <a:r>
              <a:rPr dirty="0" err="1"/>
              <a:t>shumë</a:t>
            </a:r>
            <a:r>
              <a:rPr dirty="0"/>
              <a:t> se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1600">
                <a:latin typeface="Calibri"/>
                <a:cs typeface="Calibri"/>
              </a:defRPr>
            </a:pPr>
            <a:r>
              <a:rPr dirty="0"/>
              <a:t>24.000 </a:t>
            </a:r>
            <a:r>
              <a:rPr dirty="0" err="1"/>
              <a:t>denarë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TVSH-ja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donacionet</a:t>
            </a:r>
            <a:r>
              <a:rPr dirty="0"/>
              <a:t> </a:t>
            </a:r>
            <a:r>
              <a:rPr lang="en-US" dirty="0"/>
              <a:t>SMS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biletat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aktivitete</a:t>
            </a:r>
            <a:r>
              <a:rPr dirty="0"/>
              <a:t> </a:t>
            </a:r>
            <a:r>
              <a:rPr dirty="0" err="1"/>
              <a:t>bamirësie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Lirim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mbi</a:t>
            </a:r>
            <a:r>
              <a:rPr dirty="0"/>
              <a:t> </a:t>
            </a:r>
            <a:r>
              <a:rPr dirty="0" err="1"/>
              <a:t>trashëgimi</a:t>
            </a:r>
            <a:r>
              <a:rPr dirty="0"/>
              <a:t>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tatimi</a:t>
            </a:r>
            <a:r>
              <a:rPr dirty="0"/>
              <a:t> </a:t>
            </a:r>
            <a:r>
              <a:rPr dirty="0" err="1"/>
              <a:t>në</a:t>
            </a:r>
            <a:r>
              <a:rPr dirty="0"/>
              <a:t> </a:t>
            </a:r>
            <a:r>
              <a:rPr dirty="0" err="1"/>
              <a:t>pronë</a:t>
            </a:r>
            <a:r>
              <a:rPr dirty="0"/>
              <a:t> (5 </a:t>
            </a:r>
            <a:r>
              <a:rPr dirty="0" err="1"/>
              <a:t>vjet</a:t>
            </a:r>
            <a:r>
              <a:rPr dirty="0"/>
              <a:t>)</a:t>
            </a:r>
            <a:endParaRPr sz="1600" dirty="0">
              <a:latin typeface="Calibri"/>
              <a:cs typeface="Calibri"/>
            </a:endParaRPr>
          </a:p>
          <a:p>
            <a:pPr marL="299085" marR="61150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Procedurë</a:t>
            </a:r>
            <a:r>
              <a:rPr dirty="0"/>
              <a:t> e </a:t>
            </a:r>
            <a:r>
              <a:rPr dirty="0" err="1"/>
              <a:t>rënduar</a:t>
            </a:r>
            <a:r>
              <a:rPr dirty="0"/>
              <a:t> administrative me </a:t>
            </a:r>
            <a:r>
              <a:rPr dirty="0" err="1"/>
              <a:t>marrëveshje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dhurim</a:t>
            </a:r>
            <a:r>
              <a:rPr dirty="0"/>
              <a:t> ex-ante </a:t>
            </a:r>
            <a:r>
              <a:rPr dirty="0" err="1"/>
              <a:t>dhe</a:t>
            </a:r>
            <a:r>
              <a:rPr dirty="0"/>
              <a:t> </a:t>
            </a:r>
            <a:r>
              <a:rPr dirty="0" err="1"/>
              <a:t>konfirmim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Ministria</a:t>
            </a:r>
            <a:r>
              <a:rPr dirty="0"/>
              <a:t> e </a:t>
            </a:r>
            <a:r>
              <a:rPr dirty="0" err="1"/>
              <a:t>Drejtësisë</a:t>
            </a:r>
            <a:endParaRPr sz="1600" dirty="0">
              <a:latin typeface="Calibri"/>
              <a:cs typeface="Calibri"/>
            </a:endParaRPr>
          </a:p>
          <a:p>
            <a:pPr marL="299085" marR="232410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  <a:defRPr sz="1600">
                <a:latin typeface="Calibri"/>
                <a:cs typeface="Calibri"/>
              </a:defRPr>
            </a:pPr>
            <a:r>
              <a:rPr dirty="0" err="1"/>
              <a:t>Lehtësimi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procedurës</a:t>
            </a:r>
            <a:r>
              <a:rPr dirty="0"/>
              <a:t> </a:t>
            </a:r>
            <a:r>
              <a:rPr dirty="0" err="1"/>
              <a:t>gjatë</a:t>
            </a:r>
            <a:r>
              <a:rPr dirty="0"/>
              <a:t> </a:t>
            </a:r>
            <a:r>
              <a:rPr dirty="0" err="1"/>
              <a:t>pandemisë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</a:t>
            </a:r>
            <a:r>
              <a:rPr dirty="0"/>
              <a:t> </a:t>
            </a:r>
            <a:r>
              <a:rPr dirty="0" err="1"/>
              <a:t>ndaj</a:t>
            </a:r>
            <a:r>
              <a:rPr dirty="0"/>
              <a:t> </a:t>
            </a:r>
            <a:r>
              <a:rPr dirty="0" err="1"/>
              <a:t>institucioneve</a:t>
            </a:r>
            <a:r>
              <a:rPr dirty="0"/>
              <a:t>, </a:t>
            </a:r>
            <a:r>
              <a:rPr dirty="0" err="1"/>
              <a:t>por</a:t>
            </a:r>
            <a:r>
              <a:rPr dirty="0"/>
              <a:t> jo </a:t>
            </a:r>
            <a:r>
              <a:rPr dirty="0" err="1"/>
              <a:t>për</a:t>
            </a:r>
            <a:r>
              <a:rPr dirty="0"/>
              <a:t> </a:t>
            </a:r>
            <a:r>
              <a:rPr lang="en-US" dirty="0"/>
              <a:t>OSHC-</a:t>
            </a:r>
            <a:r>
              <a:rPr lang="en-US" dirty="0" err="1"/>
              <a:t>të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425"/>
              </a:spcBef>
              <a:defRPr>
                <a:latin typeface="Calibri"/>
                <a:cs typeface="Calibri"/>
              </a:defRPr>
            </a:pPr>
            <a:r>
              <a:rPr sz="2000" b="1" dirty="0" err="1"/>
              <a:t>Ligji</a:t>
            </a:r>
            <a:r>
              <a:rPr sz="2000" b="1" dirty="0"/>
              <a:t> </a:t>
            </a:r>
            <a:r>
              <a:rPr sz="2000" b="1" dirty="0" err="1"/>
              <a:t>për</a:t>
            </a:r>
            <a:r>
              <a:rPr sz="2000" b="1" dirty="0"/>
              <a:t> </a:t>
            </a:r>
            <a:r>
              <a:rPr sz="2000" b="1" dirty="0" err="1"/>
              <a:t>tatimin</a:t>
            </a:r>
            <a:r>
              <a:rPr sz="2000" b="1" dirty="0"/>
              <a:t> </a:t>
            </a:r>
            <a:r>
              <a:rPr sz="2000" b="1" dirty="0" err="1"/>
              <a:t>mbi</a:t>
            </a:r>
            <a:r>
              <a:rPr sz="2000" b="1" dirty="0"/>
              <a:t> </a:t>
            </a:r>
            <a:r>
              <a:rPr sz="2000" b="1" dirty="0" err="1"/>
              <a:t>të</a:t>
            </a:r>
            <a:r>
              <a:rPr sz="2000" b="1" dirty="0"/>
              <a:t> </a:t>
            </a:r>
            <a:r>
              <a:rPr sz="2000" b="1" dirty="0" err="1"/>
              <a:t>ardhurat</a:t>
            </a:r>
            <a:r>
              <a:rPr sz="2000" b="1" dirty="0"/>
              <a:t> </a:t>
            </a:r>
            <a:r>
              <a:rPr sz="1600" dirty="0"/>
              <a:t>– </a:t>
            </a:r>
            <a:r>
              <a:rPr sz="1600" dirty="0" err="1"/>
              <a:t>donatorë</a:t>
            </a:r>
            <a:r>
              <a:rPr sz="1600" dirty="0"/>
              <a:t> </a:t>
            </a:r>
            <a:r>
              <a:rPr sz="1600" dirty="0" err="1"/>
              <a:t>korporativë</a:t>
            </a:r>
            <a:r>
              <a:rPr sz="1600" dirty="0"/>
              <a:t> </a:t>
            </a:r>
            <a:r>
              <a:rPr sz="1600" dirty="0" err="1"/>
              <a:t>në</a:t>
            </a:r>
            <a:r>
              <a:rPr sz="1600" dirty="0"/>
              <a:t> sport; </a:t>
            </a:r>
            <a:r>
              <a:rPr sz="1600" dirty="0" err="1"/>
              <a:t>kreditim</a:t>
            </a:r>
            <a:r>
              <a:rPr sz="1600" dirty="0"/>
              <a:t> </a:t>
            </a:r>
            <a:r>
              <a:rPr sz="1600" dirty="0" err="1"/>
              <a:t>tatimor</a:t>
            </a:r>
            <a:r>
              <a:rPr sz="1600" dirty="0"/>
              <a:t> </a:t>
            </a:r>
            <a:r>
              <a:rPr sz="1600" dirty="0" err="1"/>
              <a:t>dhe</a:t>
            </a:r>
            <a:r>
              <a:rPr sz="1600" dirty="0"/>
              <a:t> </a:t>
            </a:r>
            <a:r>
              <a:rPr sz="1600" dirty="0" err="1"/>
              <a:t>deri</a:t>
            </a:r>
            <a:r>
              <a:rPr sz="1600" dirty="0"/>
              <a:t> </a:t>
            </a:r>
            <a:r>
              <a:rPr sz="1600" dirty="0" err="1"/>
              <a:t>në</a:t>
            </a:r>
            <a:r>
              <a:rPr sz="1600" dirty="0"/>
              <a:t> 50% </a:t>
            </a:r>
            <a:r>
              <a:rPr sz="1600" dirty="0" err="1"/>
              <a:t>të</a:t>
            </a:r>
            <a:r>
              <a:rPr sz="1600" dirty="0"/>
              <a:t> </a:t>
            </a:r>
            <a:r>
              <a:rPr sz="1600" dirty="0" err="1"/>
              <a:t>tatimit</a:t>
            </a:r>
            <a:r>
              <a:rPr sz="1600" dirty="0"/>
              <a:t> </a:t>
            </a:r>
            <a:r>
              <a:rPr sz="1600" dirty="0" err="1"/>
              <a:t>mbi</a:t>
            </a:r>
            <a:r>
              <a:rPr sz="1600" dirty="0"/>
              <a:t> </a:t>
            </a:r>
            <a:r>
              <a:rPr sz="1600" dirty="0" err="1"/>
              <a:t>fitimin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22620"/>
            <a:ext cx="8641080" cy="11094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EA06B95-CC5A-F951-887D-84F9521DB2A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Pyetje për diskutim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501255" cy="3014287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dirty="0" err="1"/>
              <a:t>Cila</a:t>
            </a:r>
            <a:r>
              <a:rPr dirty="0"/>
              <a:t> </a:t>
            </a:r>
            <a:r>
              <a:rPr dirty="0" err="1"/>
              <a:t>është</a:t>
            </a:r>
            <a:r>
              <a:rPr dirty="0"/>
              <a:t> </a:t>
            </a:r>
            <a:r>
              <a:rPr dirty="0" err="1"/>
              <a:t>përvoja</a:t>
            </a:r>
            <a:r>
              <a:rPr dirty="0"/>
              <a:t> e </a:t>
            </a:r>
            <a:r>
              <a:rPr dirty="0" err="1"/>
              <a:t>deritanishme</a:t>
            </a:r>
            <a:r>
              <a:rPr dirty="0"/>
              <a:t> </a:t>
            </a:r>
            <a:r>
              <a:rPr dirty="0" err="1"/>
              <a:t>nga</a:t>
            </a:r>
            <a:r>
              <a:rPr dirty="0"/>
              <a:t> </a:t>
            </a:r>
            <a:r>
              <a:rPr dirty="0" err="1"/>
              <a:t>zbatimi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endParaRPr sz="20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defRPr sz="2000">
                <a:latin typeface="Calibri"/>
                <a:cs typeface="Calibri"/>
              </a:defRPr>
            </a:pPr>
            <a:r>
              <a:rPr dirty="0" err="1"/>
              <a:t>stimujve</a:t>
            </a:r>
            <a:r>
              <a:rPr dirty="0"/>
              <a:t> </a:t>
            </a:r>
            <a:r>
              <a:rPr dirty="0" err="1"/>
              <a:t>tatimor</a:t>
            </a:r>
            <a:r>
              <a:rPr dirty="0"/>
              <a:t> </a:t>
            </a:r>
            <a:r>
              <a:rPr dirty="0" err="1"/>
              <a:t>për</a:t>
            </a:r>
            <a:r>
              <a:rPr dirty="0"/>
              <a:t> </a:t>
            </a:r>
            <a:r>
              <a:rPr dirty="0" err="1"/>
              <a:t>donacione</a:t>
            </a:r>
            <a:r>
              <a:rPr dirty="0"/>
              <a:t> </a:t>
            </a:r>
            <a:r>
              <a:rPr dirty="0" err="1"/>
              <a:t>filantropike</a:t>
            </a:r>
            <a:r>
              <a:rPr dirty="0"/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lang="en-US" dirty="0"/>
              <a:t>A po </a:t>
            </a:r>
            <a:r>
              <a:rPr lang="en-US" dirty="0" err="1"/>
              <a:t>përjetojnë</a:t>
            </a:r>
            <a:r>
              <a:rPr lang="en-US" dirty="0"/>
              <a:t> OSHC-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sfida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zbatimin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t'i</a:t>
            </a:r>
            <a:r>
              <a:rPr lang="en-US" dirty="0"/>
              <a:t> </a:t>
            </a:r>
            <a:r>
              <a:rPr lang="en-US" dirty="0" err="1"/>
              <a:t>zbusin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sfida</a:t>
            </a:r>
            <a:r>
              <a:rPr lang="en-US" dirty="0"/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  <a:defRPr sz="2000">
                <a:latin typeface="Calibri"/>
                <a:cs typeface="Calibri"/>
              </a:defRPr>
            </a:pPr>
            <a:r>
              <a:rPr lang="en-US" dirty="0"/>
              <a:t>A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përmirësohet</a:t>
            </a:r>
            <a:r>
              <a:rPr lang="en-US" dirty="0"/>
              <a:t> </a:t>
            </a:r>
            <a:r>
              <a:rPr lang="en-US" dirty="0" err="1"/>
              <a:t>nxitja</a:t>
            </a:r>
            <a:r>
              <a:rPr lang="en-US" dirty="0"/>
              <a:t> </a:t>
            </a:r>
            <a:r>
              <a:rPr lang="en-US" dirty="0" err="1"/>
              <a:t>tatimore</a:t>
            </a:r>
            <a:r>
              <a:rPr lang="en-US" dirty="0"/>
              <a:t>? A ka </a:t>
            </a:r>
            <a:r>
              <a:rPr lang="en-US" dirty="0" err="1"/>
              <a:t>nevojë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përfitime</a:t>
            </a:r>
            <a:r>
              <a:rPr lang="en-US" dirty="0"/>
              <a:t> </a:t>
            </a:r>
            <a:r>
              <a:rPr lang="en-US" dirty="0" err="1"/>
              <a:t>shtesë</a:t>
            </a:r>
            <a:r>
              <a:rPr lang="en-US" dirty="0"/>
              <a:t> </a:t>
            </a:r>
            <a:r>
              <a:rPr lang="en-US" dirty="0" err="1"/>
              <a:t>tatimore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donacionet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OSHC-</a:t>
            </a:r>
            <a:r>
              <a:rPr lang="en-US" dirty="0" err="1"/>
              <a:t>të</a:t>
            </a:r>
            <a:r>
              <a:rPr lang="en-US" dirty="0"/>
              <a:t> me status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përfitimit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(status OIP), </a:t>
            </a:r>
            <a:r>
              <a:rPr lang="en-US" dirty="0" err="1"/>
              <a:t>donacionet</a:t>
            </a:r>
            <a:r>
              <a:rPr lang="en-US" dirty="0"/>
              <a:t> </a:t>
            </a:r>
            <a:r>
              <a:rPr lang="en-US" dirty="0" err="1"/>
              <a:t>shumëvjeçare</a:t>
            </a:r>
            <a:r>
              <a:rPr lang="en-US" dirty="0"/>
              <a:t> </a:t>
            </a:r>
            <a:r>
              <a:rPr lang="en-US" dirty="0" err="1"/>
              <a:t>etj</a:t>
            </a:r>
            <a:r>
              <a:rPr lang="en-US" dirty="0"/>
              <a:t>.?</a:t>
            </a: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3471B492-3E1F-E852-96EF-E700ED245AA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1711579"/>
            <a:ext cx="2472690" cy="45212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 sz="2800">
                <a:solidFill>
                  <a:srgbClr val="C00000"/>
                </a:solidFill>
              </a:defRPr>
            </a:pPr>
            <a:r>
              <a:t>Faleminderit!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149345" y="2735961"/>
            <a:ext cx="3085465" cy="134556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  <a:defRPr sz="2800" b="1">
                <a:latin typeface="Calibri"/>
                <a:cs typeface="Calibri"/>
              </a:defRPr>
            </a:pPr>
            <a:r>
              <a:rPr dirty="0"/>
              <a:t>Nikica </a:t>
            </a:r>
            <a:r>
              <a:rPr dirty="0" err="1"/>
              <a:t>Kusinikova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defRPr sz="2400" b="1">
                <a:latin typeface="Arial"/>
                <a:cs typeface="Arial"/>
              </a:defRPr>
            </a:pPr>
            <a:r>
              <a:rPr dirty="0"/>
              <a:t>070 333482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F3BCC731-EBED-C6BC-5665-152D583AC0D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2539</Words>
  <Application>Microsoft Office PowerPoint</Application>
  <PresentationFormat>On-screen Show (4:3)</PresentationFormat>
  <Paragraphs>344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Takim me Organizatat e Shoqërisë Civile</vt:lpstr>
      <vt:lpstr>Të njëjtë, por të ndryshëm</vt:lpstr>
      <vt:lpstr>Aspektet kryesore në trajtimin tatimor të OSHC-ve</vt:lpstr>
      <vt:lpstr>TATIMI I TË ARDHURAVE TË OSHC-ve</vt:lpstr>
      <vt:lpstr>Përvoja krahasuese nga BE-ja dhe Ballkani Perëndimor</vt:lpstr>
      <vt:lpstr>Përvoja krahasuese nga aktivitetet ekonomike të BE-së</vt:lpstr>
      <vt:lpstr>Përvoja krahasuese nga BE-ja</vt:lpstr>
      <vt:lpstr>Shembuj </vt:lpstr>
      <vt:lpstr>Rregullativa në Maqedoninë e Veriut</vt:lpstr>
      <vt:lpstr>Pyetje për diskutim</vt:lpstr>
      <vt:lpstr>TATIMI MBI VLERËN E SHTUAR (TVSH)</vt:lpstr>
      <vt:lpstr>Përvoja krahasuese nga BE-ja dhe Ballkani Perëndimor</vt:lpstr>
      <vt:lpstr>Shembuj </vt:lpstr>
      <vt:lpstr>Rregullativa në Maqedoninë e Veriut</vt:lpstr>
      <vt:lpstr>Pyetje për diskutim</vt:lpstr>
      <vt:lpstr>LIRIMI TATIMOR PËR DONACIONET FILANTROPIKE</vt:lpstr>
      <vt:lpstr>Përvoja krahasuese nga BE-ja dhe Ballkani Perëndimor</vt:lpstr>
      <vt:lpstr>Përfitimet tatimore për donatorët individualë dhe të korporatave</vt:lpstr>
      <vt:lpstr>Shembuj </vt:lpstr>
      <vt:lpstr>Aspekte shtesë</vt:lpstr>
      <vt:lpstr>Rregullativa në Maqedoninë e Veriut</vt:lpstr>
      <vt:lpstr>Pyetje për diskutim</vt:lpstr>
      <vt:lpstr>Faleminderit!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M Antonovs</dc:creator>
  <cp:lastModifiedBy>Author 2</cp:lastModifiedBy>
  <cp:revision>6</cp:revision>
  <dcterms:created xsi:type="dcterms:W3CDTF">2023-03-15T13:05:06Z</dcterms:created>
  <dcterms:modified xsi:type="dcterms:W3CDTF">2023-03-20T13:47:50Z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2023-03-15T00:00:00Z</vt:filetime>
  </property>
</Properties>
</file>