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20-Mar-23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20-Mar-23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20-Mar-23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20-Mar-23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20-Mar-23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1116" y="4408754"/>
            <a:ext cx="7541767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89787" y="1164618"/>
            <a:ext cx="7539355" cy="4199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20-Mar-23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01557" y="6464985"/>
            <a:ext cx="231775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8051" y="1126693"/>
            <a:ext cx="5860415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800" b="0" spc="-15" dirty="0"/>
              <a:t>Meeting with Civil Society Organizations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1345819" y="2041651"/>
            <a:ext cx="6522084" cy="25834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5"/>
              </a:spcBef>
            </a:pPr>
            <a:r>
              <a:rPr lang="en-US" sz="3200" b="1" dirty="0">
                <a:latin typeface="Calibri"/>
                <a:cs typeface="Calibri"/>
              </a:rPr>
              <a:t>Tax Treatment of </a:t>
            </a:r>
            <a:r>
              <a:rPr lang="en-US" sz="3200" b="1" dirty="0" err="1">
                <a:latin typeface="Calibri"/>
                <a:cs typeface="Calibri"/>
              </a:rPr>
              <a:t>CSOs</a:t>
            </a:r>
            <a:endParaRPr sz="32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lang="en-US" sz="2800" b="1" i="1" spc="-5" dirty="0">
                <a:latin typeface="Calibri"/>
                <a:cs typeface="Calibri"/>
              </a:rPr>
              <a:t>Comparative experience and local needs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700" dirty="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lang="en-US" sz="2800" spc="-10" dirty="0">
                <a:latin typeface="Calibri"/>
                <a:cs typeface="Calibri"/>
              </a:rPr>
              <a:t>Nikica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lang="en-US" sz="2800" spc="-15" dirty="0" err="1">
                <a:latin typeface="Calibri"/>
                <a:cs typeface="Calibri"/>
              </a:rPr>
              <a:t>Kusinokova</a:t>
            </a:r>
            <a:endParaRPr sz="2800" dirty="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  <a:spcBef>
                <a:spcPts val="30"/>
              </a:spcBef>
            </a:pPr>
            <a:r>
              <a:rPr sz="2400" dirty="0">
                <a:latin typeface="Calibri"/>
                <a:cs typeface="Calibri"/>
              </a:rPr>
              <a:t>28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lang="en-US" sz="2400" spc="-5" dirty="0">
                <a:latin typeface="Calibri"/>
                <a:cs typeface="Calibri"/>
              </a:rPr>
              <a:t>February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2023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251459" y="5748527"/>
            <a:ext cx="8641080" cy="1109980"/>
            <a:chOff x="251459" y="5748527"/>
            <a:chExt cx="8641080" cy="110998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59" y="5748527"/>
              <a:ext cx="8641080" cy="110947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52671" y="5876544"/>
              <a:ext cx="1007363" cy="7315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2978" y="597535"/>
            <a:ext cx="3300222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-5" dirty="0">
                <a:solidFill>
                  <a:srgbClr val="C00000"/>
                </a:solidFill>
              </a:rPr>
              <a:t>Same, but different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998321" y="1322762"/>
            <a:ext cx="7507605" cy="400366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lang="en-US" sz="2000" spc="-5" dirty="0">
                <a:latin typeface="Calibri"/>
                <a:cs typeface="Calibri"/>
              </a:rPr>
              <a:t>Why a different tax treatment</a:t>
            </a:r>
            <a:r>
              <a:rPr sz="2000" spc="-5" dirty="0">
                <a:latin typeface="Calibri"/>
                <a:cs typeface="Calibri"/>
              </a:rPr>
              <a:t>?</a:t>
            </a:r>
            <a:endParaRPr sz="2000" dirty="0">
              <a:latin typeface="Calibri"/>
              <a:cs typeface="Calibri"/>
            </a:endParaRPr>
          </a:p>
          <a:p>
            <a:pPr marL="698500" indent="-229235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699135" algn="l"/>
              </a:tabLst>
            </a:pPr>
            <a:r>
              <a:rPr lang="en-US" sz="1600" spc="-10" dirty="0">
                <a:latin typeface="Calibri"/>
                <a:cs typeface="Calibri"/>
              </a:rPr>
              <a:t>Dynamic and sustainable civil society</a:t>
            </a:r>
            <a:endParaRPr sz="1600" dirty="0">
              <a:latin typeface="Calibri"/>
              <a:cs typeface="Calibri"/>
            </a:endParaRPr>
          </a:p>
          <a:p>
            <a:pPr marL="698500" marR="5080" indent="-228600">
              <a:lnSpc>
                <a:spcPct val="100000"/>
              </a:lnSpc>
              <a:spcBef>
                <a:spcPts val="390"/>
              </a:spcBef>
              <a:buFont typeface="Wingdings"/>
              <a:buChar char=""/>
              <a:tabLst>
                <a:tab pos="699135" algn="l"/>
              </a:tabLst>
            </a:pPr>
            <a:r>
              <a:rPr lang="en-US" sz="1600" spc="-10" dirty="0">
                <a:latin typeface="Calibri"/>
                <a:cs typeface="Calibri"/>
              </a:rPr>
              <a:t>Independence and non-profit nature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–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lang="en-US" sz="1600" spc="15" dirty="0">
                <a:latin typeface="Calibri"/>
                <a:cs typeface="Calibri"/>
              </a:rPr>
              <a:t>continuous challenge to provide for financial sustainability</a:t>
            </a:r>
            <a:endParaRPr sz="1600" dirty="0">
              <a:latin typeface="Calibri"/>
              <a:cs typeface="Calibri"/>
            </a:endParaRPr>
          </a:p>
          <a:p>
            <a:pPr marL="698500" indent="-229235">
              <a:lnSpc>
                <a:spcPct val="100000"/>
              </a:lnSpc>
              <a:spcBef>
                <a:spcPts val="380"/>
              </a:spcBef>
              <a:buFont typeface="Wingdings"/>
              <a:buChar char=""/>
              <a:tabLst>
                <a:tab pos="699135" algn="l"/>
              </a:tabLst>
            </a:pPr>
            <a:r>
              <a:rPr lang="en-US" sz="1600" spc="-10" dirty="0">
                <a:latin typeface="Calibri"/>
                <a:cs typeface="Calibri"/>
              </a:rPr>
              <a:t>Specifics and role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5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spc="-5" dirty="0">
                <a:latin typeface="Calibri"/>
                <a:cs typeface="Calibri"/>
              </a:rPr>
              <a:t>Favorable fiscal and tax framework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lang="en-US" sz="2000" spc="-5" dirty="0">
                <a:latin typeface="Calibri"/>
                <a:cs typeface="Calibri"/>
              </a:rPr>
              <a:t>key to </a:t>
            </a:r>
            <a:r>
              <a:rPr lang="en-US" sz="2000" spc="-5" dirty="0" err="1">
                <a:latin typeface="Calibri"/>
                <a:cs typeface="Calibri"/>
              </a:rPr>
              <a:t>CSOs</a:t>
            </a:r>
            <a:r>
              <a:rPr lang="en-US" sz="2000" spc="-5" dirty="0">
                <a:latin typeface="Calibri"/>
                <a:cs typeface="Calibri"/>
              </a:rPr>
              <a:t>’ sustainability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spc="-5" dirty="0">
                <a:latin typeface="Calibri"/>
                <a:cs typeface="Calibri"/>
              </a:rPr>
              <a:t>Specifics of the tax treatment of </a:t>
            </a:r>
            <a:r>
              <a:rPr lang="en-US" sz="2000" spc="-5" dirty="0" err="1">
                <a:latin typeface="Calibri"/>
                <a:cs typeface="Calibri"/>
              </a:rPr>
              <a:t>CSOs</a:t>
            </a:r>
            <a:r>
              <a:rPr lang="en-US" sz="2000" spc="-5" dirty="0">
                <a:latin typeface="Calibri"/>
                <a:cs typeface="Calibri"/>
              </a:rPr>
              <a:t> in the European Union</a:t>
            </a:r>
            <a:r>
              <a:rPr sz="2000" dirty="0">
                <a:latin typeface="Calibri"/>
                <a:cs typeface="Calibri"/>
              </a:rPr>
              <a:t>:</a:t>
            </a:r>
          </a:p>
          <a:p>
            <a:pPr marL="698500" lvl="1" indent="-229235">
              <a:lnSpc>
                <a:spcPct val="100000"/>
              </a:lnSpc>
              <a:spcBef>
                <a:spcPts val="415"/>
              </a:spcBef>
              <a:buFont typeface="Wingdings"/>
              <a:buChar char=""/>
              <a:tabLst>
                <a:tab pos="699135" algn="l"/>
              </a:tabLst>
            </a:pPr>
            <a:r>
              <a:rPr lang="en-US" sz="1600" spc="-10" dirty="0">
                <a:latin typeface="Calibri"/>
                <a:cs typeface="Calibri"/>
              </a:rPr>
              <a:t>Similar tax principle and approach in different EU countries</a:t>
            </a:r>
            <a:endParaRPr sz="1600" dirty="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384"/>
              </a:spcBef>
              <a:buFont typeface="Wingdings"/>
              <a:buChar char=""/>
              <a:tabLst>
                <a:tab pos="699135" algn="l"/>
              </a:tabLst>
            </a:pPr>
            <a:r>
              <a:rPr lang="en-US" sz="1600" spc="-5" dirty="0">
                <a:latin typeface="Calibri"/>
                <a:cs typeface="Calibri"/>
              </a:rPr>
              <a:t>Various concrete tax solutions</a:t>
            </a:r>
            <a:endParaRPr sz="1600" dirty="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699135" algn="l"/>
              </a:tabLst>
            </a:pPr>
            <a:r>
              <a:rPr lang="en-US" sz="1600" spc="-5" dirty="0">
                <a:latin typeface="Calibri"/>
                <a:cs typeface="Calibri"/>
              </a:rPr>
              <a:t>Depends on the existing legal and tax system</a:t>
            </a:r>
            <a:endParaRPr sz="1600" dirty="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384"/>
              </a:spcBef>
              <a:buFont typeface="Wingdings"/>
              <a:buChar char=""/>
              <a:tabLst>
                <a:tab pos="699135" algn="l"/>
              </a:tabLst>
            </a:pPr>
            <a:r>
              <a:rPr lang="en-US" sz="1600" spc="-10" dirty="0">
                <a:latin typeface="Calibri"/>
                <a:cs typeface="Calibri"/>
              </a:rPr>
              <a:t>Diverse directions and traditions for development of the </a:t>
            </a:r>
            <a:r>
              <a:rPr lang="en-US" sz="1600" spc="-10" dirty="0" err="1">
                <a:latin typeface="Calibri"/>
                <a:cs typeface="Calibri"/>
              </a:rPr>
              <a:t>CSOs</a:t>
            </a:r>
            <a:r>
              <a:rPr sz="1600" spc="-35" dirty="0">
                <a:latin typeface="Calibri"/>
                <a:cs typeface="Calibri"/>
              </a:rPr>
              <a:t>,</a:t>
            </a:r>
            <a:r>
              <a:rPr lang="en-US" sz="1600" spc="-35" dirty="0">
                <a:latin typeface="Calibri"/>
                <a:cs typeface="Calibri"/>
              </a:rPr>
              <a:t> different forms of </a:t>
            </a:r>
            <a:r>
              <a:rPr lang="en-US" sz="1600" spc="-35" dirty="0" err="1">
                <a:latin typeface="Calibri"/>
                <a:cs typeface="Calibri"/>
              </a:rPr>
              <a:t>CSOs</a:t>
            </a:r>
            <a:endParaRPr sz="1600" dirty="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380"/>
              </a:spcBef>
              <a:buFont typeface="Wingdings"/>
              <a:buChar char=""/>
              <a:tabLst>
                <a:tab pos="699135" algn="l"/>
              </a:tabLst>
            </a:pPr>
            <a:r>
              <a:rPr lang="en-US" sz="1600" spc="-10" dirty="0">
                <a:latin typeface="Calibri"/>
                <a:cs typeface="Calibri"/>
              </a:rPr>
              <a:t>Diverse philanthropic traditions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479281" y="6464985"/>
            <a:ext cx="1536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2</a:t>
            </a:fld>
            <a:endParaRPr sz="1200">
              <a:latin typeface="Calibri"/>
              <a:cs typeface="Calibri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14804E57-1942-A147-8A6F-C8A1B6C633FF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28166" y="597535"/>
            <a:ext cx="688657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-5" dirty="0">
                <a:solidFill>
                  <a:srgbClr val="C00000"/>
                </a:solidFill>
              </a:rPr>
              <a:t>Key aspects of the tax treatment of </a:t>
            </a:r>
            <a:r>
              <a:rPr lang="en-US" sz="2800" spc="-5" dirty="0" err="1">
                <a:solidFill>
                  <a:srgbClr val="C00000"/>
                </a:solidFill>
              </a:rPr>
              <a:t>CSOs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993444" y="1645107"/>
            <a:ext cx="7553959" cy="34759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dirty="0">
                <a:latin typeface="Calibri"/>
                <a:cs typeface="Calibri"/>
              </a:rPr>
              <a:t>Balance between taxation of profit entities</a:t>
            </a:r>
            <a:r>
              <a:rPr sz="2000" spc="-5" dirty="0">
                <a:latin typeface="Calibri"/>
                <a:cs typeface="Calibri"/>
              </a:rPr>
              <a:t>,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spc="-5" dirty="0">
                <a:latin typeface="Calibri"/>
                <a:cs typeface="Calibri"/>
              </a:rPr>
              <a:t>hybrid forms</a:t>
            </a:r>
            <a:r>
              <a:rPr sz="2000" spc="-5" dirty="0">
                <a:latin typeface="Calibri"/>
                <a:cs typeface="Calibri"/>
              </a:rPr>
              <a:t>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lang="en-US" sz="2000" spc="-30" dirty="0">
                <a:latin typeface="Calibri"/>
                <a:cs typeface="Calibri"/>
              </a:rPr>
              <a:t>protection of competition and the State budget</a:t>
            </a:r>
            <a:endParaRPr sz="2000" dirty="0">
              <a:latin typeface="Calibri"/>
              <a:cs typeface="Calibri"/>
            </a:endParaRPr>
          </a:p>
          <a:p>
            <a:pPr marL="299085" marR="506730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spc="-30" dirty="0" err="1">
                <a:latin typeface="Calibri"/>
                <a:cs typeface="Calibri"/>
              </a:rPr>
              <a:t>CSOs</a:t>
            </a:r>
            <a:r>
              <a:rPr lang="en-US" sz="2000" spc="-30" dirty="0">
                <a:latin typeface="Calibri"/>
                <a:cs typeface="Calibri"/>
              </a:rPr>
              <a:t> contribute to, and serve for the broad public benefit and wellbeing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lang="en-US" sz="2000" spc="-15" dirty="0">
                <a:latin typeface="Calibri"/>
                <a:cs typeface="Calibri"/>
              </a:rPr>
              <a:t>a key argument for the tax benefits for </a:t>
            </a:r>
            <a:r>
              <a:rPr lang="en-US" sz="2000" spc="-15" dirty="0" err="1">
                <a:latin typeface="Calibri"/>
                <a:cs typeface="Calibri"/>
              </a:rPr>
              <a:t>CSOs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spc="-5" dirty="0">
                <a:latin typeface="Calibri"/>
                <a:cs typeface="Calibri"/>
              </a:rPr>
              <a:t>All registered CSOs or CSOs for public benefit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4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spc="-5" dirty="0">
                <a:latin typeface="Calibri"/>
                <a:cs typeface="Calibri"/>
              </a:rPr>
              <a:t>PB Status of the CSOs</a:t>
            </a:r>
            <a:r>
              <a:rPr sz="2000" spc="-5" dirty="0">
                <a:latin typeface="Calibri"/>
                <a:cs typeface="Calibri"/>
              </a:rPr>
              <a:t>: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</a:rPr>
              <a:t>broad and narrow scope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spc="-15" dirty="0">
                <a:latin typeface="Calibri"/>
                <a:cs typeface="Calibri"/>
              </a:rPr>
              <a:t>Public benefit objective</a:t>
            </a:r>
            <a:r>
              <a:rPr sz="2000" spc="-5" dirty="0">
                <a:latin typeface="Calibri"/>
                <a:cs typeface="Calibri"/>
              </a:rPr>
              <a:t>: </a:t>
            </a:r>
            <a:r>
              <a:rPr lang="en-US" sz="2000" spc="-5" dirty="0">
                <a:latin typeface="Calibri"/>
                <a:cs typeface="Calibri"/>
              </a:rPr>
              <a:t>generally defined or limited to specific areas</a:t>
            </a: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spc="-5" dirty="0">
                <a:latin typeface="Calibri"/>
                <a:cs typeface="Calibri"/>
              </a:rPr>
              <a:t>Foundations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lang="en-US" sz="2000" dirty="0">
                <a:latin typeface="Calibri"/>
                <a:cs typeface="Calibri"/>
              </a:rPr>
              <a:t>only for public benefit or also for private</a:t>
            </a:r>
            <a:endParaRPr sz="2000" dirty="0">
              <a:latin typeface="Calibri"/>
              <a:cs typeface="Calibri"/>
            </a:endParaRPr>
          </a:p>
          <a:p>
            <a:pPr marL="299085" marR="593090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spc="-10" dirty="0">
                <a:latin typeface="Calibri"/>
                <a:cs typeface="Calibri"/>
              </a:rPr>
              <a:t>Possibility for different treatment of associations compared to foundations, depending on the regulation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479281" y="6464985"/>
            <a:ext cx="1536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3</a:t>
            </a:fld>
            <a:endParaRPr sz="1200">
              <a:latin typeface="Calibri"/>
              <a:cs typeface="Calibri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9A1C6551-D75E-B166-2A56-98180B5BE7E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116" y="4408754"/>
            <a:ext cx="7541767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n-US" spc="-20" dirty="0"/>
              <a:t>INCOME TAXATION OF THE </a:t>
            </a:r>
            <a:r>
              <a:rPr lang="en-US" spc="-20" dirty="0" err="1"/>
              <a:t>CSOs</a:t>
            </a:r>
            <a:endParaRPr spc="-60" dirty="0"/>
          </a:p>
        </p:txBody>
      </p:sp>
      <p:pic>
        <p:nvPicPr>
          <p:cNvPr id="3" name="object 5">
            <a:extLst>
              <a:ext uri="{FF2B5EF4-FFF2-40B4-BE49-F238E27FC236}">
                <a16:creationId xmlns:a16="http://schemas.microsoft.com/office/drawing/2014/main" id="{0009D151-E7B5-7F17-504F-144A82A41A0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pic>
        <p:nvPicPr>
          <p:cNvPr id="4" name="object 7">
            <a:extLst>
              <a:ext uri="{FF2B5EF4-FFF2-40B4-BE49-F238E27FC236}">
                <a16:creationId xmlns:a16="http://schemas.microsoft.com/office/drawing/2014/main" id="{4BBE6F01-5A3B-ACD8-1B30-A8384ED10D9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9106" y="597535"/>
            <a:ext cx="7083425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-15" dirty="0">
                <a:solidFill>
                  <a:srgbClr val="C00000"/>
                </a:solidFill>
              </a:rPr>
              <a:t>Comparative experience from EU and Western Balkans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993444" y="1645107"/>
            <a:ext cx="7586980" cy="266803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dirty="0">
                <a:latin typeface="Calibri"/>
                <a:cs typeface="Calibri"/>
              </a:rPr>
              <a:t>Membership fees, donations, gifts, grants, investment income</a:t>
            </a:r>
            <a:endParaRPr sz="2000" dirty="0">
              <a:latin typeface="Calibri"/>
              <a:cs typeface="Calibri"/>
            </a:endParaRPr>
          </a:p>
          <a:p>
            <a:pPr marL="299085" marR="1279525">
              <a:lnSpc>
                <a:spcPct val="100000"/>
              </a:lnSpc>
            </a:pPr>
            <a:r>
              <a:rPr lang="en-US" sz="2000" dirty="0">
                <a:latin typeface="Calibri"/>
                <a:cs typeface="Calibri"/>
              </a:rPr>
              <a:t>and interest</a:t>
            </a:r>
            <a:r>
              <a:rPr sz="2000" spc="-5" dirty="0">
                <a:latin typeface="Calibri"/>
                <a:cs typeface="Calibri"/>
              </a:rPr>
              <a:t>, </a:t>
            </a:r>
            <a:r>
              <a:rPr lang="en-US" sz="2000" spc="-5" dirty="0">
                <a:latin typeface="Calibri"/>
                <a:cs typeface="Calibri"/>
              </a:rPr>
              <a:t>income from economic activities related or non-related to the mission, etc</a:t>
            </a:r>
            <a:r>
              <a:rPr sz="2000" dirty="0">
                <a:latin typeface="Calibri"/>
                <a:cs typeface="Calibri"/>
              </a:rPr>
              <a:t>.</a:t>
            </a: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spc="-10" dirty="0">
                <a:latin typeface="Calibri"/>
                <a:cs typeface="Calibri"/>
              </a:rPr>
              <a:t>Mostly regulated with the profit tax legislation or related regulations</a:t>
            </a:r>
            <a:endParaRPr sz="2000" dirty="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484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spc="-10" dirty="0">
                <a:latin typeface="Calibri"/>
                <a:cs typeface="Calibri"/>
              </a:rPr>
              <a:t>Unified good practice</a:t>
            </a:r>
            <a:r>
              <a:rPr sz="2000" spc="-5" dirty="0">
                <a:latin typeface="Calibri"/>
                <a:cs typeface="Calibri"/>
              </a:rPr>
              <a:t>: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lang="en-US" sz="2000" spc="5" dirty="0">
                <a:latin typeface="Calibri"/>
                <a:cs typeface="Calibri"/>
              </a:rPr>
              <a:t>tax exemptions for </a:t>
            </a:r>
            <a:r>
              <a:rPr lang="en-US" sz="2000" u="sng" spc="5" dirty="0">
                <a:latin typeface="Calibri"/>
                <a:cs typeface="Calibri"/>
              </a:rPr>
              <a:t>donations and grants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</a:t>
            </a:r>
            <a:r>
              <a:rPr lang="en-US" sz="2000" spc="-5" dirty="0">
                <a:latin typeface="Calibri"/>
                <a:cs typeface="Calibri"/>
              </a:rPr>
              <a:t>philanthropic or public</a:t>
            </a:r>
            <a:r>
              <a:rPr sz="2000" spc="-5" dirty="0">
                <a:latin typeface="Calibri"/>
                <a:cs typeface="Calibri"/>
              </a:rPr>
              <a:t>)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lang="en-US" sz="1600" spc="-5" dirty="0">
                <a:latin typeface="Calibri"/>
                <a:cs typeface="Calibri"/>
              </a:rPr>
              <a:t>except Denmark and Norway</a:t>
            </a:r>
            <a:endParaRPr sz="1600" dirty="0">
              <a:latin typeface="Calibri"/>
              <a:cs typeface="Calibri"/>
            </a:endParaRPr>
          </a:p>
          <a:p>
            <a:pPr marL="299085" marR="1031240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spc="-5" dirty="0">
                <a:latin typeface="Calibri"/>
                <a:cs typeface="Calibri"/>
              </a:rPr>
              <a:t>Different approach in taxation of </a:t>
            </a:r>
            <a:r>
              <a:rPr lang="en-US" sz="2000" u="sng" spc="-5" dirty="0">
                <a:latin typeface="Calibri"/>
                <a:cs typeface="Calibri"/>
              </a:rPr>
              <a:t>economic activities</a:t>
            </a:r>
            <a:r>
              <a:rPr sz="2000" spc="-5" dirty="0">
                <a:latin typeface="Calibri"/>
                <a:cs typeface="Calibri"/>
              </a:rPr>
              <a:t> (</a:t>
            </a:r>
            <a:r>
              <a:rPr lang="en-US" sz="2000" spc="-5" dirty="0">
                <a:latin typeface="Calibri"/>
                <a:cs typeface="Calibri"/>
              </a:rPr>
              <a:t>profit- oriented activities</a:t>
            </a:r>
            <a:r>
              <a:rPr sz="2000" spc="-10" dirty="0"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479281" y="6464985"/>
            <a:ext cx="1536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5</a:t>
            </a:fld>
            <a:endParaRPr sz="1200">
              <a:latin typeface="Calibri"/>
              <a:cs typeface="Calibri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C30C1F38-40AD-15F6-4052-07A61C7AB31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3600" y="507568"/>
            <a:ext cx="5181600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0835" marR="5080" indent="-318770">
              <a:lnSpc>
                <a:spcPct val="100000"/>
              </a:lnSpc>
              <a:spcBef>
                <a:spcPts val="95"/>
              </a:spcBef>
            </a:pPr>
            <a:r>
              <a:rPr lang="en-US" sz="2500" spc="-15" dirty="0">
                <a:solidFill>
                  <a:srgbClr val="C00000"/>
                </a:solidFill>
              </a:rPr>
              <a:t>Comparative experience from EU</a:t>
            </a:r>
            <a:r>
              <a:rPr sz="2500" spc="-10" dirty="0">
                <a:solidFill>
                  <a:srgbClr val="C00000"/>
                </a:solidFill>
              </a:rPr>
              <a:t> </a:t>
            </a:r>
            <a:r>
              <a:rPr sz="2500" spc="-550" dirty="0">
                <a:solidFill>
                  <a:srgbClr val="C00000"/>
                </a:solidFill>
              </a:rPr>
              <a:t> </a:t>
            </a:r>
            <a:r>
              <a:rPr lang="en-US" sz="2500" spc="-10" dirty="0">
                <a:solidFill>
                  <a:srgbClr val="C00000"/>
                </a:solidFill>
              </a:rPr>
              <a:t>Economic activities</a:t>
            </a:r>
            <a:endParaRPr sz="2500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989787" y="1164618"/>
            <a:ext cx="7539355" cy="4242187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608965">
              <a:lnSpc>
                <a:spcPct val="100000"/>
              </a:lnSpc>
              <a:spcBef>
                <a:spcPts val="960"/>
              </a:spcBef>
            </a:pPr>
            <a:r>
              <a:rPr spc="-5" dirty="0"/>
              <a:t>(</a:t>
            </a:r>
            <a:r>
              <a:rPr lang="en-US" spc="-5" dirty="0"/>
              <a:t>economic activities</a:t>
            </a:r>
            <a:r>
              <a:rPr spc="-5" dirty="0"/>
              <a:t>,</a:t>
            </a:r>
            <a:r>
              <a:rPr spc="-10" dirty="0"/>
              <a:t> </a:t>
            </a:r>
            <a:r>
              <a:rPr lang="en-US" spc="-5" dirty="0"/>
              <a:t>profit-oriented activities</a:t>
            </a:r>
            <a:r>
              <a:rPr spc="-5" dirty="0"/>
              <a:t>)</a:t>
            </a:r>
          </a:p>
          <a:p>
            <a:pPr marL="299085" indent="-287020">
              <a:lnSpc>
                <a:spcPct val="100000"/>
              </a:lnSpc>
              <a:spcBef>
                <a:spcPts val="86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b="0" spc="-5" dirty="0">
                <a:solidFill>
                  <a:srgbClr val="000000"/>
                </a:solidFill>
                <a:latin typeface="Calibri"/>
                <a:cs typeface="Calibri"/>
              </a:rPr>
              <a:t>Types of economic activities allowed to </a:t>
            </a:r>
            <a:r>
              <a:rPr lang="en-US" b="0" spc="-5" dirty="0" err="1">
                <a:solidFill>
                  <a:srgbClr val="000000"/>
                </a:solidFill>
                <a:latin typeface="Calibri"/>
                <a:cs typeface="Calibri"/>
              </a:rPr>
              <a:t>CSOs</a:t>
            </a:r>
            <a:endParaRPr b="0" spc="-3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415"/>
              </a:spcBef>
              <a:buFont typeface="Wingdings"/>
              <a:buChar char=""/>
              <a:tabLst>
                <a:tab pos="699135" algn="l"/>
              </a:tabLst>
            </a:pPr>
            <a:r>
              <a:rPr lang="en-US" sz="1600" spc="-5" dirty="0">
                <a:latin typeface="Calibri"/>
                <a:cs typeface="Calibri"/>
              </a:rPr>
              <a:t>Allowed in almost all countries, although in some with certain restrictions</a:t>
            </a:r>
            <a:endParaRPr sz="1600" dirty="0">
              <a:latin typeface="Calibri"/>
              <a:cs typeface="Calibri"/>
            </a:endParaRPr>
          </a:p>
          <a:p>
            <a:pPr marL="698500" marR="188595" lvl="1" indent="-22860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699135" algn="l"/>
              </a:tabLst>
            </a:pPr>
            <a:r>
              <a:rPr lang="en-US" sz="1600" spc="-5" dirty="0">
                <a:latin typeface="Calibri"/>
                <a:cs typeface="Calibri"/>
              </a:rPr>
              <a:t>Only mission related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lang="en-US" sz="1600" spc="-5" dirty="0">
                <a:latin typeface="Calibri"/>
                <a:cs typeface="Calibri"/>
              </a:rPr>
              <a:t>–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lang="en-US" sz="1600" spc="10" dirty="0">
                <a:latin typeface="Calibri"/>
                <a:cs typeface="Calibri"/>
              </a:rPr>
              <a:t>they must support and be related to the public benefit objectives</a:t>
            </a:r>
            <a:r>
              <a:rPr lang="en-US" sz="1600" spc="-10" dirty="0">
                <a:latin typeface="Calibri"/>
                <a:cs typeface="Calibri"/>
              </a:rPr>
              <a:t> of the </a:t>
            </a:r>
            <a:r>
              <a:rPr lang="en-US" sz="1600" spc="-10" dirty="0" err="1">
                <a:latin typeface="Calibri"/>
                <a:cs typeface="Calibri"/>
              </a:rPr>
              <a:t>CSO</a:t>
            </a:r>
            <a:r>
              <a:rPr lang="en-US" sz="1600" dirty="0" err="1">
                <a:latin typeface="Calibri"/>
                <a:cs typeface="Calibri"/>
              </a:rPr>
              <a:t>s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</a:t>
            </a:r>
            <a:r>
              <a:rPr lang="en-US" sz="1600" spc="-5" dirty="0">
                <a:latin typeface="Calibri"/>
                <a:cs typeface="Calibri"/>
              </a:rPr>
              <a:t>Austria, Bulgaria, Greece, Hungary, Spain, Romania, all countries of WB, etc</a:t>
            </a:r>
            <a:r>
              <a:rPr sz="1600" spc="-5" dirty="0">
                <a:latin typeface="Calibri"/>
                <a:cs typeface="Calibri"/>
              </a:rPr>
              <a:t>.)</a:t>
            </a:r>
            <a:endParaRPr sz="1600" dirty="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699135" algn="l"/>
              </a:tabLst>
            </a:pPr>
            <a:r>
              <a:rPr lang="en-US" sz="1600" spc="-15" dirty="0">
                <a:latin typeface="Calibri"/>
                <a:cs typeface="Calibri"/>
              </a:rPr>
              <a:t>They may be ancillary, secondary to other commercial sources of funding</a:t>
            </a:r>
            <a:r>
              <a:rPr sz="1600" b="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1600" b="0" spc="-5" dirty="0">
                <a:solidFill>
                  <a:srgbClr val="000000"/>
                </a:solidFill>
                <a:latin typeface="Calibri"/>
                <a:cs typeface="Calibri"/>
              </a:rPr>
              <a:t>(</a:t>
            </a:r>
            <a:r>
              <a:rPr lang="en-US" sz="1600" b="0" spc="-5" dirty="0">
                <a:solidFill>
                  <a:srgbClr val="000000"/>
                </a:solidFill>
                <a:latin typeface="Calibri"/>
                <a:cs typeface="Calibri"/>
              </a:rPr>
              <a:t>Austria</a:t>
            </a:r>
            <a:r>
              <a:rPr sz="1600" b="0" spc="-5" dirty="0">
                <a:solidFill>
                  <a:srgbClr val="000000"/>
                </a:solidFill>
                <a:latin typeface="Calibri"/>
                <a:cs typeface="Calibri"/>
              </a:rPr>
              <a:t>,</a:t>
            </a:r>
            <a:r>
              <a:rPr sz="1600" b="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600" b="0" spc="-10" dirty="0">
                <a:solidFill>
                  <a:srgbClr val="000000"/>
                </a:solidFill>
                <a:latin typeface="Calibri"/>
                <a:cs typeface="Calibri"/>
              </a:rPr>
              <a:t>Belgium</a:t>
            </a:r>
            <a:r>
              <a:rPr sz="1600" b="0" spc="-10" dirty="0">
                <a:solidFill>
                  <a:srgbClr val="000000"/>
                </a:solidFill>
                <a:latin typeface="Calibri"/>
                <a:cs typeface="Calibri"/>
              </a:rPr>
              <a:t>,</a:t>
            </a:r>
            <a:r>
              <a:rPr sz="1600" b="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600" b="0" spc="-5" dirty="0">
                <a:solidFill>
                  <a:srgbClr val="000000"/>
                </a:solidFill>
                <a:latin typeface="Calibri"/>
                <a:cs typeface="Calibri"/>
              </a:rPr>
              <a:t>France</a:t>
            </a:r>
            <a:r>
              <a:rPr sz="1600" b="0" spc="-5" dirty="0">
                <a:solidFill>
                  <a:srgbClr val="000000"/>
                </a:solidFill>
                <a:latin typeface="Calibri"/>
                <a:cs typeface="Calibri"/>
              </a:rPr>
              <a:t>,</a:t>
            </a:r>
            <a:r>
              <a:rPr sz="1600"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600" b="0" spc="-10" dirty="0">
                <a:solidFill>
                  <a:srgbClr val="000000"/>
                </a:solidFill>
                <a:latin typeface="Calibri"/>
                <a:cs typeface="Calibri"/>
              </a:rPr>
              <a:t>Czech Republic</a:t>
            </a:r>
            <a:r>
              <a:rPr sz="1600" b="0" spc="-10" dirty="0">
                <a:solidFill>
                  <a:srgbClr val="000000"/>
                </a:solidFill>
                <a:latin typeface="Calibri"/>
                <a:cs typeface="Calibri"/>
              </a:rPr>
              <a:t>,</a:t>
            </a:r>
            <a:r>
              <a:rPr sz="16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600" b="0" spc="-5" dirty="0">
                <a:solidFill>
                  <a:srgbClr val="000000"/>
                </a:solidFill>
                <a:latin typeface="Calibri"/>
                <a:cs typeface="Calibri"/>
              </a:rPr>
              <a:t>Italy</a:t>
            </a:r>
            <a:r>
              <a:rPr sz="1600" b="0" spc="-5" dirty="0">
                <a:solidFill>
                  <a:srgbClr val="000000"/>
                </a:solidFill>
                <a:latin typeface="Calibri"/>
                <a:cs typeface="Calibri"/>
              </a:rPr>
              <a:t>,</a:t>
            </a:r>
            <a:r>
              <a:rPr sz="1600" b="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600" b="0" spc="-15" dirty="0">
                <a:solidFill>
                  <a:srgbClr val="000000"/>
                </a:solidFill>
                <a:latin typeface="Calibri"/>
                <a:cs typeface="Calibri"/>
              </a:rPr>
              <a:t>Poland</a:t>
            </a:r>
            <a:r>
              <a:rPr sz="1600" b="0" spc="-15" dirty="0">
                <a:solidFill>
                  <a:srgbClr val="000000"/>
                </a:solidFill>
                <a:latin typeface="Calibri"/>
                <a:cs typeface="Calibri"/>
              </a:rPr>
              <a:t>,</a:t>
            </a:r>
            <a:r>
              <a:rPr sz="1600" b="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600" b="0" spc="-5" dirty="0">
                <a:solidFill>
                  <a:srgbClr val="000000"/>
                </a:solidFill>
                <a:latin typeface="Calibri"/>
                <a:cs typeface="Calibri"/>
              </a:rPr>
              <a:t>etc</a:t>
            </a:r>
            <a:r>
              <a:rPr sz="1600" b="0" spc="-5" dirty="0">
                <a:solidFill>
                  <a:srgbClr val="000000"/>
                </a:solidFill>
                <a:latin typeface="Calibri"/>
                <a:cs typeface="Calibri"/>
              </a:rPr>
              <a:t>.)</a:t>
            </a:r>
            <a:endParaRPr sz="1600" dirty="0">
              <a:latin typeface="Calibri"/>
              <a:cs typeface="Calibri"/>
            </a:endParaRPr>
          </a:p>
          <a:p>
            <a:pPr marL="698500" marR="506095" lvl="1" indent="-22860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699135" algn="l"/>
              </a:tabLst>
            </a:pPr>
            <a:r>
              <a:rPr lang="en-US" sz="1600" spc="-5" dirty="0">
                <a:latin typeface="Calibri"/>
                <a:cs typeface="Calibri"/>
              </a:rPr>
              <a:t>Liberal approach which allows any economic activity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(</a:t>
            </a:r>
            <a:r>
              <a:rPr lang="en-US" sz="1600" spc="-20" dirty="0">
                <a:latin typeface="Calibri"/>
                <a:cs typeface="Calibri"/>
              </a:rPr>
              <a:t>Germany</a:t>
            </a:r>
            <a:r>
              <a:rPr sz="1600" spc="-20" dirty="0">
                <a:latin typeface="Calibri"/>
                <a:cs typeface="Calibri"/>
              </a:rPr>
              <a:t>,</a:t>
            </a:r>
            <a:r>
              <a:rPr lang="en-US" sz="1600" spc="-20" dirty="0">
                <a:latin typeface="Calibri"/>
                <a:cs typeface="Calibri"/>
              </a:rPr>
              <a:t> Croatia</a:t>
            </a:r>
            <a:r>
              <a:rPr sz="1600" spc="-10" dirty="0">
                <a:latin typeface="Calibri"/>
                <a:cs typeface="Calibri"/>
              </a:rPr>
              <a:t>,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lang="en-US" sz="1600" spc="-10" dirty="0">
                <a:latin typeface="Calibri"/>
                <a:cs typeface="Calibri"/>
              </a:rPr>
              <a:t>the Netherlands</a:t>
            </a:r>
            <a:r>
              <a:rPr sz="1600" spc="-10" dirty="0">
                <a:latin typeface="Calibri"/>
                <a:cs typeface="Calibri"/>
              </a:rPr>
              <a:t>)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b="0" spc="-5" dirty="0">
                <a:solidFill>
                  <a:srgbClr val="000000"/>
                </a:solidFill>
                <a:latin typeface="Calibri"/>
                <a:cs typeface="Calibri"/>
              </a:rPr>
              <a:t>Income taxation of economic activities</a:t>
            </a:r>
            <a:endParaRPr b="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698500" marR="354965" lvl="1" indent="-228600">
              <a:lnSpc>
                <a:spcPct val="100000"/>
              </a:lnSpc>
              <a:spcBef>
                <a:spcPts val="415"/>
              </a:spcBef>
              <a:buFont typeface="Wingdings"/>
              <a:buChar char=""/>
              <a:tabLst>
                <a:tab pos="699135" algn="l"/>
              </a:tabLst>
            </a:pPr>
            <a:r>
              <a:rPr lang="en-US" sz="1600" spc="-10" dirty="0">
                <a:latin typeface="Calibri"/>
                <a:cs typeface="Calibri"/>
              </a:rPr>
              <a:t>Predominantly, income from investments in shares</a:t>
            </a:r>
            <a:r>
              <a:rPr sz="1600" spc="-5" dirty="0">
                <a:latin typeface="Calibri"/>
                <a:cs typeface="Calibri"/>
              </a:rPr>
              <a:t>,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lang="en-US" sz="1600" spc="-5" dirty="0">
                <a:latin typeface="Calibri"/>
                <a:cs typeface="Calibri"/>
              </a:rPr>
              <a:t>bonds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lang="en-US" sz="1600" spc="-5" dirty="0">
                <a:latin typeface="Calibri"/>
                <a:cs typeface="Calibri"/>
              </a:rPr>
              <a:t>and similar investments are not treated as an economic activity and are not subject to tax</a:t>
            </a:r>
            <a:endParaRPr sz="1600" dirty="0">
              <a:latin typeface="Calibri"/>
              <a:cs typeface="Calibri"/>
            </a:endParaRPr>
          </a:p>
          <a:p>
            <a:pPr marL="698500" lvl="1" indent="-229235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699135" algn="l"/>
              </a:tabLst>
            </a:pPr>
            <a:r>
              <a:rPr lang="en-US" sz="1600" spc="-15" dirty="0">
                <a:latin typeface="Calibri"/>
                <a:cs typeface="Calibri"/>
              </a:rPr>
              <a:t>Tax exemption with restrictions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479281" y="6464985"/>
            <a:ext cx="1536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6</a:t>
            </a:fld>
            <a:endParaRPr sz="1200">
              <a:latin typeface="Calibri"/>
              <a:cs typeface="Calibri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16A9DB0F-5797-3CFD-E4F7-79E5313CFDD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3031" y="438541"/>
            <a:ext cx="4565969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500" spc="-15" dirty="0">
                <a:solidFill>
                  <a:srgbClr val="C00000"/>
                </a:solidFill>
              </a:rPr>
              <a:t>Comparative experience from EU</a:t>
            </a:r>
            <a:r>
              <a:rPr lang="en-US" sz="2500" spc="-10" dirty="0">
                <a:solidFill>
                  <a:srgbClr val="C00000"/>
                </a:solidFill>
              </a:rPr>
              <a:t> </a:t>
            </a:r>
            <a:br>
              <a:rPr lang="en-US" sz="2500" spc="-10" dirty="0">
                <a:solidFill>
                  <a:srgbClr val="C00000"/>
                </a:solidFill>
              </a:rPr>
            </a:br>
            <a:r>
              <a:rPr lang="en-US" sz="2500" spc="-550" dirty="0">
                <a:solidFill>
                  <a:srgbClr val="C00000"/>
                </a:solidFill>
              </a:rPr>
              <a:t> </a:t>
            </a:r>
            <a:r>
              <a:rPr lang="en-US" sz="2500" spc="-10" dirty="0">
                <a:solidFill>
                  <a:srgbClr val="C00000"/>
                </a:solidFill>
              </a:rPr>
              <a:t>Economic activities</a:t>
            </a:r>
            <a:endParaRPr sz="2500" dirty="0"/>
          </a:p>
        </p:txBody>
      </p:sp>
      <p:sp>
        <p:nvSpPr>
          <p:cNvPr id="3" name="object 3"/>
          <p:cNvSpPr txBox="1"/>
          <p:nvPr/>
        </p:nvSpPr>
        <p:spPr>
          <a:xfrm>
            <a:off x="1095755" y="1298576"/>
            <a:ext cx="7346950" cy="33855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09220" algn="ctr">
              <a:lnSpc>
                <a:spcPct val="100000"/>
              </a:lnSpc>
            </a:pP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400" b="1" spc="-5" dirty="0">
                <a:solidFill>
                  <a:srgbClr val="C00000"/>
                </a:solidFill>
                <a:latin typeface="Calibri"/>
                <a:cs typeface="Calibri"/>
              </a:rPr>
              <a:t>economic activities</a:t>
            </a: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,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400" b="1" spc="-10" dirty="0">
                <a:solidFill>
                  <a:srgbClr val="C00000"/>
                </a:solidFill>
                <a:latin typeface="Calibri"/>
                <a:cs typeface="Calibri"/>
              </a:rPr>
              <a:t>profit-oriented activities</a:t>
            </a: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650" dirty="0">
              <a:latin typeface="Calibri"/>
              <a:cs typeface="Calibri"/>
            </a:endParaRPr>
          </a:p>
          <a:p>
            <a:pPr marL="309245" indent="-287020">
              <a:lnSpc>
                <a:spcPct val="100000"/>
              </a:lnSpc>
              <a:buFont typeface="Wingdings"/>
              <a:buChar char=""/>
              <a:tabLst>
                <a:tab pos="309880" algn="l"/>
              </a:tabLst>
            </a:pPr>
            <a:r>
              <a:rPr lang="en-US" sz="2000" spc="-5" dirty="0">
                <a:latin typeface="Calibri"/>
                <a:cs typeface="Calibri"/>
              </a:rPr>
              <a:t>Taxation of income from economic activities</a:t>
            </a:r>
            <a:endParaRPr sz="2000" dirty="0">
              <a:latin typeface="Calibri"/>
              <a:cs typeface="Calibri"/>
            </a:endParaRPr>
          </a:p>
          <a:p>
            <a:pPr marL="708660" lvl="1" indent="-229235">
              <a:lnSpc>
                <a:spcPct val="100000"/>
              </a:lnSpc>
              <a:spcBef>
                <a:spcPts val="415"/>
              </a:spcBef>
              <a:buFont typeface="Wingdings"/>
              <a:buChar char=""/>
              <a:tabLst>
                <a:tab pos="709295" algn="l"/>
              </a:tabLst>
            </a:pPr>
            <a:r>
              <a:rPr lang="en-US" sz="1600" spc="-10" dirty="0">
                <a:latin typeface="Calibri"/>
                <a:cs typeface="Calibri"/>
              </a:rPr>
              <a:t>Mostly income from investments in shares, bonds, etc., not treated as an economic activity and it is not subject to taxation</a:t>
            </a:r>
            <a:endParaRPr sz="1600" dirty="0">
              <a:latin typeface="Calibri"/>
              <a:cs typeface="Calibri"/>
            </a:endParaRPr>
          </a:p>
          <a:p>
            <a:pPr marL="708660" lvl="1" indent="-229235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709295" algn="l"/>
              </a:tabLst>
            </a:pPr>
            <a:r>
              <a:rPr lang="en-US" sz="1600" spc="-15" dirty="0">
                <a:latin typeface="Calibri"/>
                <a:cs typeface="Calibri"/>
              </a:rPr>
              <a:t>Tax exemption with some restrictions</a:t>
            </a:r>
            <a:r>
              <a:rPr sz="1600" spc="-10" dirty="0">
                <a:latin typeface="Calibri"/>
                <a:cs typeface="Calibri"/>
              </a:rPr>
              <a:t>:</a:t>
            </a:r>
            <a:endParaRPr sz="1600" dirty="0">
              <a:latin typeface="Calibri"/>
              <a:cs typeface="Calibri"/>
            </a:endParaRPr>
          </a:p>
          <a:p>
            <a:pPr marL="1165860" marR="5080" lvl="2" indent="-228600">
              <a:lnSpc>
                <a:spcPct val="100000"/>
              </a:lnSpc>
              <a:spcBef>
                <a:spcPts val="345"/>
              </a:spcBef>
              <a:buChar char="-"/>
              <a:tabLst>
                <a:tab pos="1165860" algn="l"/>
                <a:tab pos="1166495" algn="l"/>
              </a:tabLst>
            </a:pPr>
            <a:r>
              <a:rPr lang="en-US" sz="1400" spc="-5" dirty="0">
                <a:latin typeface="Calibri"/>
                <a:cs typeface="Calibri"/>
              </a:rPr>
              <a:t>The income from mission related activities is not subject to taxation</a:t>
            </a:r>
            <a:r>
              <a:rPr sz="1400" spc="-5" dirty="0">
                <a:latin typeface="Calibri"/>
                <a:cs typeface="Calibri"/>
              </a:rPr>
              <a:t>,</a:t>
            </a:r>
            <a:r>
              <a:rPr lang="en-US" sz="1400" spc="-5" dirty="0">
                <a:latin typeface="Calibri"/>
                <a:cs typeface="Calibri"/>
              </a:rPr>
              <a:t> while the income from non-mission related activities is subject to profit income tax</a:t>
            </a:r>
            <a:endParaRPr sz="1400" dirty="0">
              <a:latin typeface="Calibri"/>
              <a:cs typeface="Calibri"/>
            </a:endParaRPr>
          </a:p>
          <a:p>
            <a:pPr marL="1165860" lvl="2" indent="-229235">
              <a:lnSpc>
                <a:spcPct val="100000"/>
              </a:lnSpc>
              <a:spcBef>
                <a:spcPts val="335"/>
              </a:spcBef>
              <a:buChar char="-"/>
              <a:tabLst>
                <a:tab pos="1165860" algn="l"/>
                <a:tab pos="1166495" algn="l"/>
              </a:tabLst>
            </a:pPr>
            <a:r>
              <a:rPr lang="en-US" sz="1400" spc="-5" dirty="0">
                <a:latin typeface="Calibri"/>
                <a:cs typeface="Calibri"/>
              </a:rPr>
              <a:t>Restrictions for the amount of this type of income which is exempted from taxation</a:t>
            </a:r>
            <a:endParaRPr sz="1400" dirty="0">
              <a:latin typeface="Calibri"/>
              <a:cs typeface="Calibri"/>
            </a:endParaRPr>
          </a:p>
          <a:p>
            <a:pPr marL="1165860" lvl="2" indent="-229235">
              <a:lnSpc>
                <a:spcPct val="100000"/>
              </a:lnSpc>
              <a:spcBef>
                <a:spcPts val="335"/>
              </a:spcBef>
              <a:buChar char="-"/>
              <a:tabLst>
                <a:tab pos="1165860" algn="l"/>
                <a:tab pos="1166495" algn="l"/>
              </a:tabLst>
            </a:pPr>
            <a:r>
              <a:rPr lang="en-US" sz="1400" spc="-5" dirty="0">
                <a:latin typeface="Calibri"/>
                <a:cs typeface="Calibri"/>
              </a:rPr>
              <a:t>Taxation of all income from economic activity</a:t>
            </a:r>
            <a:endParaRPr sz="1400" dirty="0">
              <a:latin typeface="Calibri"/>
              <a:cs typeface="Calibri"/>
            </a:endParaRPr>
          </a:p>
          <a:p>
            <a:pPr marL="1165860" marR="633095" lvl="2" indent="-228600">
              <a:lnSpc>
                <a:spcPct val="100000"/>
              </a:lnSpc>
              <a:spcBef>
                <a:spcPts val="340"/>
              </a:spcBef>
              <a:buChar char="-"/>
              <a:tabLst>
                <a:tab pos="1165860" algn="l"/>
                <a:tab pos="1166495" algn="l"/>
              </a:tabLst>
            </a:pPr>
            <a:r>
              <a:rPr lang="en-US" sz="1400" spc="-5" dirty="0">
                <a:latin typeface="Calibri"/>
                <a:cs typeface="Calibri"/>
              </a:rPr>
              <a:t>Tax exemption of the total income, except if it would result in unfair competition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479281" y="6464985"/>
            <a:ext cx="15367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7</a:t>
            </a:fld>
            <a:endParaRPr sz="1200">
              <a:latin typeface="Calibri"/>
              <a:cs typeface="Calibri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7B68C48B-7E4F-6543-5231-64A724AF656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2765" y="559054"/>
            <a:ext cx="14579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-5" dirty="0">
                <a:solidFill>
                  <a:srgbClr val="C00000"/>
                </a:solidFill>
              </a:rPr>
              <a:t>Examples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8517381" y="6477685"/>
            <a:ext cx="77470" cy="153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92428" y="1504949"/>
            <a:ext cx="1793747" cy="4283224"/>
          </a:xfrm>
          <a:prstGeom prst="rect">
            <a:avLst/>
          </a:prstGeom>
          <a:ln w="38100">
            <a:solidFill>
              <a:srgbClr val="6FAC46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80"/>
              </a:spcBef>
            </a:pPr>
            <a:r>
              <a:rPr lang="en-US" sz="1200" spc="-5" dirty="0">
                <a:latin typeface="Calibri"/>
                <a:cs typeface="Calibri"/>
              </a:rPr>
              <a:t>Liberal approach to income from economic activities</a:t>
            </a:r>
            <a:endParaRPr sz="1200" dirty="0">
              <a:latin typeface="Calibri"/>
              <a:cs typeface="Calibri"/>
            </a:endParaRPr>
          </a:p>
          <a:p>
            <a:pPr marL="377190" indent="-287020">
              <a:lnSpc>
                <a:spcPct val="100000"/>
              </a:lnSpc>
              <a:buChar char="-"/>
              <a:tabLst>
                <a:tab pos="377190" algn="l"/>
                <a:tab pos="377825" algn="l"/>
              </a:tabLst>
            </a:pPr>
            <a:r>
              <a:rPr lang="en-US" sz="1200" spc="-10" dirty="0">
                <a:latin typeface="Calibri"/>
                <a:cs typeface="Calibri"/>
              </a:rPr>
              <a:t>Any economic activity is allowed</a:t>
            </a:r>
            <a:endParaRPr sz="1200" dirty="0">
              <a:latin typeface="Calibri"/>
              <a:cs typeface="Calibri"/>
            </a:endParaRPr>
          </a:p>
          <a:p>
            <a:pPr marL="377190" marR="123189" indent="-287020" algn="just">
              <a:lnSpc>
                <a:spcPct val="100000"/>
              </a:lnSpc>
              <a:buChar char="-"/>
              <a:tabLst>
                <a:tab pos="377825" algn="l"/>
              </a:tabLst>
            </a:pPr>
            <a:r>
              <a:rPr lang="en-US" sz="1200" spc="-5" dirty="0">
                <a:latin typeface="Calibri"/>
                <a:cs typeface="Calibri"/>
              </a:rPr>
              <a:t>Taxation is applicable only if the organization might have an unjustified benefit on the market</a:t>
            </a:r>
            <a:r>
              <a:rPr sz="1200" spc="-10" dirty="0">
                <a:latin typeface="Calibri"/>
                <a:cs typeface="Calibri"/>
              </a:rPr>
              <a:t>.</a:t>
            </a:r>
            <a:r>
              <a:rPr lang="en-US" sz="1200" spc="-10" dirty="0">
                <a:latin typeface="Calibri"/>
                <a:cs typeface="Calibri"/>
              </a:rPr>
              <a:t> In such case – profit tax of 12%-18%, depending on the amount of the income</a:t>
            </a:r>
          </a:p>
          <a:p>
            <a:pPr marL="377190" marR="123189" indent="-287020" algn="just">
              <a:lnSpc>
                <a:spcPct val="100000"/>
              </a:lnSpc>
              <a:buChar char="-"/>
              <a:tabLst>
                <a:tab pos="377825" algn="l"/>
              </a:tabLst>
            </a:pPr>
            <a:endParaRPr lang="en-US" sz="1200" spc="-10" dirty="0">
              <a:latin typeface="Calibri"/>
              <a:cs typeface="Calibri"/>
            </a:endParaRPr>
          </a:p>
          <a:p>
            <a:pPr marL="377190" marR="123189" indent="-287020" algn="just">
              <a:lnSpc>
                <a:spcPct val="100000"/>
              </a:lnSpc>
              <a:buChar char="-"/>
              <a:tabLst>
                <a:tab pos="377825" algn="l"/>
              </a:tabLst>
            </a:pPr>
            <a:endParaRPr lang="en-US" sz="1200" spc="-10" dirty="0">
              <a:latin typeface="Calibri"/>
              <a:cs typeface="Calibri"/>
            </a:endParaRPr>
          </a:p>
          <a:p>
            <a:pPr marL="377190" marR="123189" indent="-287020" algn="just">
              <a:lnSpc>
                <a:spcPct val="100000"/>
              </a:lnSpc>
              <a:buChar char="-"/>
              <a:tabLst>
                <a:tab pos="377825" algn="l"/>
              </a:tabLst>
            </a:pPr>
            <a:endParaRPr lang="en-US" sz="1200" spc="-10" dirty="0">
              <a:latin typeface="Calibri"/>
              <a:cs typeface="Calibri"/>
            </a:endParaRPr>
          </a:p>
          <a:p>
            <a:pPr marL="377190" marR="123189" indent="-287020" algn="just">
              <a:lnSpc>
                <a:spcPct val="100000"/>
              </a:lnSpc>
              <a:buChar char="-"/>
              <a:tabLst>
                <a:tab pos="377825" algn="l"/>
              </a:tabLst>
            </a:pPr>
            <a:endParaRPr lang="en-US" sz="1200" spc="-10" dirty="0">
              <a:latin typeface="Calibri"/>
              <a:cs typeface="Calibri"/>
            </a:endParaRPr>
          </a:p>
          <a:p>
            <a:pPr marL="377190" marR="123189" indent="-287020" algn="just">
              <a:lnSpc>
                <a:spcPct val="100000"/>
              </a:lnSpc>
              <a:buChar char="-"/>
              <a:tabLst>
                <a:tab pos="377825" algn="l"/>
              </a:tabLst>
            </a:pPr>
            <a:endParaRPr lang="en-US" sz="1200" spc="-10" dirty="0">
              <a:latin typeface="Calibri"/>
              <a:cs typeface="Calibri"/>
            </a:endParaRPr>
          </a:p>
          <a:p>
            <a:pPr marL="377190" marR="123189" indent="-287020" algn="just">
              <a:lnSpc>
                <a:spcPct val="100000"/>
              </a:lnSpc>
              <a:buChar char="-"/>
              <a:tabLst>
                <a:tab pos="377825" algn="l"/>
              </a:tabLst>
            </a:pPr>
            <a:endParaRPr lang="en-US" sz="1200" spc="-10" dirty="0">
              <a:latin typeface="Calibri"/>
              <a:cs typeface="Calibri"/>
            </a:endParaRPr>
          </a:p>
          <a:p>
            <a:pPr marL="377190" marR="123189" indent="-287020" algn="just">
              <a:lnSpc>
                <a:spcPct val="100000"/>
              </a:lnSpc>
              <a:buChar char="-"/>
              <a:tabLst>
                <a:tab pos="377825" algn="l"/>
              </a:tabLst>
            </a:pPr>
            <a:endParaRPr lang="en-US" sz="1200" spc="-10" dirty="0">
              <a:latin typeface="Calibri"/>
              <a:cs typeface="Calibri"/>
            </a:endParaRPr>
          </a:p>
          <a:p>
            <a:pPr marL="377190" marR="123189" indent="-287020" algn="just">
              <a:lnSpc>
                <a:spcPct val="100000"/>
              </a:lnSpc>
              <a:buChar char="-"/>
              <a:tabLst>
                <a:tab pos="377825" algn="l"/>
              </a:tabLst>
            </a:pPr>
            <a:endParaRPr lang="en-US" sz="1200" spc="-10" dirty="0">
              <a:latin typeface="Calibri"/>
              <a:cs typeface="Calibri"/>
            </a:endParaRPr>
          </a:p>
          <a:p>
            <a:pPr marL="377190" marR="123189" indent="-287020" algn="just">
              <a:lnSpc>
                <a:spcPct val="100000"/>
              </a:lnSpc>
              <a:buChar char="-"/>
              <a:tabLst>
                <a:tab pos="377825" algn="l"/>
              </a:tabLst>
            </a:pPr>
            <a:endParaRPr sz="12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98954" y="1504950"/>
            <a:ext cx="1719832" cy="4275529"/>
          </a:xfrm>
          <a:prstGeom prst="rect">
            <a:avLst/>
          </a:prstGeom>
          <a:ln w="38100">
            <a:solidFill>
              <a:srgbClr val="6FAC46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0805" marR="142875">
              <a:lnSpc>
                <a:spcPct val="100000"/>
              </a:lnSpc>
              <a:spcBef>
                <a:spcPts val="280"/>
              </a:spcBef>
            </a:pPr>
            <a:r>
              <a:rPr lang="en-US" sz="1200" spc="-10" dirty="0">
                <a:latin typeface="Calibri"/>
                <a:cs typeface="Calibri"/>
              </a:rPr>
              <a:t>Any economic activity is allowed, regardless whether related to the mission or not</a:t>
            </a:r>
            <a:r>
              <a:rPr sz="1200" spc="-5" dirty="0">
                <a:latin typeface="Calibri"/>
                <a:cs typeface="Calibri"/>
              </a:rPr>
              <a:t>.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150" dirty="0">
              <a:latin typeface="Calibri"/>
              <a:cs typeface="Calibri"/>
            </a:endParaRPr>
          </a:p>
          <a:p>
            <a:pPr marL="90805" marR="121285">
              <a:lnSpc>
                <a:spcPct val="100000"/>
              </a:lnSpc>
            </a:pPr>
            <a:r>
              <a:rPr lang="en-US" sz="1200" spc="-5" dirty="0">
                <a:latin typeface="Calibri"/>
                <a:cs typeface="Calibri"/>
              </a:rPr>
              <a:t>They are not subject to taxation if related to the mission and if it is a secondary income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 (</a:t>
            </a:r>
            <a:r>
              <a:rPr lang="en-US" sz="1200" spc="-10" dirty="0">
                <a:latin typeface="Calibri"/>
                <a:cs typeface="Calibri"/>
              </a:rPr>
              <a:t>max</a:t>
            </a:r>
            <a:r>
              <a:rPr sz="1200" spc="-10" dirty="0">
                <a:latin typeface="Calibri"/>
                <a:cs typeface="Calibri"/>
              </a:rPr>
              <a:t>.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up to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72.000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EUR</a:t>
            </a:r>
            <a:r>
              <a:rPr sz="1200" spc="-5" dirty="0">
                <a:latin typeface="Calibri"/>
                <a:cs typeface="Calibri"/>
              </a:rPr>
              <a:t>).</a:t>
            </a:r>
            <a:r>
              <a:rPr lang="en-US" sz="1200" spc="-5" dirty="0">
                <a:latin typeface="Calibri"/>
                <a:cs typeface="Calibri"/>
              </a:rPr>
              <a:t> Over </a:t>
            </a:r>
            <a:r>
              <a:rPr sz="1200" spc="-5" dirty="0">
                <a:latin typeface="Calibri"/>
                <a:cs typeface="Calibri"/>
              </a:rPr>
              <a:t>72.000 </a:t>
            </a:r>
            <a:r>
              <a:rPr lang="en-US" sz="1200" spc="-5" dirty="0" err="1">
                <a:latin typeface="Calibri"/>
                <a:cs typeface="Calibri"/>
              </a:rPr>
              <a:t>eur</a:t>
            </a:r>
            <a:r>
              <a:rPr lang="en-US" sz="1200" spc="-5" dirty="0">
                <a:latin typeface="Calibri"/>
                <a:cs typeface="Calibri"/>
              </a:rPr>
              <a:t> they may be exempted from tax if they are not competition to the companies</a:t>
            </a:r>
            <a:r>
              <a:rPr lang="en-US" sz="1200" spc="5" dirty="0">
                <a:latin typeface="Calibri"/>
                <a:cs typeface="Calibri"/>
              </a:rPr>
              <a:t> and if they satisfy market demand that is not otherwise fulfilled</a:t>
            </a:r>
            <a:r>
              <a:rPr sz="1200" spc="-10" dirty="0">
                <a:latin typeface="Calibri"/>
                <a:cs typeface="Calibri"/>
              </a:rPr>
              <a:t>.</a:t>
            </a:r>
            <a:endParaRPr lang="en-US" sz="1200" spc="-10" dirty="0">
              <a:latin typeface="Calibri"/>
              <a:cs typeface="Calibri"/>
            </a:endParaRPr>
          </a:p>
          <a:p>
            <a:pPr marL="90805" marR="121285">
              <a:lnSpc>
                <a:spcPct val="100000"/>
              </a:lnSpc>
            </a:pPr>
            <a:endParaRPr lang="en-US" sz="1200" spc="-10" dirty="0">
              <a:latin typeface="Calibri"/>
              <a:cs typeface="Calibri"/>
            </a:endParaRPr>
          </a:p>
          <a:p>
            <a:pPr marL="90805" marR="121285">
              <a:lnSpc>
                <a:spcPct val="100000"/>
              </a:lnSpc>
            </a:pPr>
            <a:endParaRPr lang="en-US" sz="1200" spc="-10" dirty="0">
              <a:latin typeface="Calibri"/>
              <a:cs typeface="Calibri"/>
            </a:endParaRPr>
          </a:p>
          <a:p>
            <a:pPr marL="90805" marR="121285">
              <a:lnSpc>
                <a:spcPct val="100000"/>
              </a:lnSpc>
            </a:pPr>
            <a:endParaRPr lang="en-US" sz="1200" spc="-10" dirty="0">
              <a:latin typeface="Calibri"/>
              <a:cs typeface="Calibri"/>
            </a:endParaRPr>
          </a:p>
          <a:p>
            <a:pPr marL="90805" marR="121285">
              <a:lnSpc>
                <a:spcPct val="100000"/>
              </a:lnSpc>
            </a:pPr>
            <a:endParaRPr lang="en-US" sz="1200" spc="-10" dirty="0">
              <a:latin typeface="Calibri"/>
              <a:cs typeface="Calibri"/>
            </a:endParaRPr>
          </a:p>
          <a:p>
            <a:pPr marL="90805" marR="121285">
              <a:lnSpc>
                <a:spcPct val="100000"/>
              </a:lnSpc>
            </a:pPr>
            <a:endParaRPr sz="12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40709" y="1506474"/>
            <a:ext cx="1581530" cy="4283224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1440" marR="158750">
              <a:lnSpc>
                <a:spcPct val="100000"/>
              </a:lnSpc>
              <a:spcBef>
                <a:spcPts val="280"/>
              </a:spcBef>
            </a:pPr>
            <a:r>
              <a:rPr lang="en-US" sz="1200" spc="-20" dirty="0" err="1">
                <a:latin typeface="Calibri"/>
                <a:cs typeface="Calibri"/>
              </a:rPr>
              <a:t>CSOs</a:t>
            </a:r>
            <a:r>
              <a:rPr lang="en-US" sz="1200" spc="-20" dirty="0">
                <a:latin typeface="Calibri"/>
                <a:cs typeface="Calibri"/>
              </a:rPr>
              <a:t> only for public benefit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-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lang="en-US" sz="1200" spc="5" dirty="0">
                <a:latin typeface="Calibri"/>
                <a:cs typeface="Calibri"/>
              </a:rPr>
              <a:t>exempted from all corporate taxes</a:t>
            </a:r>
            <a:endParaRPr sz="1200" dirty="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lang="en-US" sz="1200" spc="-5" dirty="0">
                <a:latin typeface="Calibri"/>
                <a:cs typeface="Calibri"/>
              </a:rPr>
              <a:t>Liberal approach</a:t>
            </a:r>
            <a:endParaRPr sz="1200" dirty="0">
              <a:latin typeface="Calibri"/>
              <a:cs typeface="Calibri"/>
            </a:endParaRPr>
          </a:p>
          <a:p>
            <a:pPr marL="182880" indent="-92075">
              <a:lnSpc>
                <a:spcPct val="100000"/>
              </a:lnSpc>
              <a:buChar char="-"/>
              <a:tabLst>
                <a:tab pos="183515" algn="l"/>
              </a:tabLst>
            </a:pPr>
            <a:r>
              <a:rPr lang="en-US" sz="1200" spc="-10" dirty="0">
                <a:latin typeface="Calibri"/>
                <a:cs typeface="Calibri"/>
              </a:rPr>
              <a:t>Any activity is allowed</a:t>
            </a:r>
            <a:endParaRPr sz="1200" dirty="0">
              <a:latin typeface="Calibri"/>
              <a:cs typeface="Calibri"/>
            </a:endParaRPr>
          </a:p>
          <a:p>
            <a:pPr marL="182880" marR="126364" indent="-91440">
              <a:lnSpc>
                <a:spcPct val="100000"/>
              </a:lnSpc>
              <a:buChar char="-"/>
              <a:tabLst>
                <a:tab pos="183515" algn="l"/>
              </a:tabLst>
            </a:pPr>
            <a:r>
              <a:rPr lang="en-US" sz="1200" spc="-5" dirty="0">
                <a:latin typeface="Calibri"/>
                <a:cs typeface="Calibri"/>
              </a:rPr>
              <a:t>The activity is not subject to tax if it is necessary for the mission and it does not create significant competition</a:t>
            </a:r>
          </a:p>
          <a:p>
            <a:pPr marL="182880" marR="126364" indent="-91440">
              <a:lnSpc>
                <a:spcPct val="100000"/>
              </a:lnSpc>
              <a:buChar char="-"/>
              <a:tabLst>
                <a:tab pos="183515" algn="l"/>
              </a:tabLst>
            </a:pPr>
            <a:r>
              <a:rPr lang="en-US" sz="1200" spc="-5" dirty="0">
                <a:latin typeface="Calibri"/>
                <a:cs typeface="Calibri"/>
              </a:rPr>
              <a:t>If the activity is not related to the mission, it is exempted from tax</a:t>
            </a:r>
            <a:r>
              <a:rPr lang="en-US" sz="1200" spc="-10" dirty="0">
                <a:latin typeface="Calibri"/>
                <a:cs typeface="Calibri"/>
              </a:rPr>
              <a:t> up to an amount of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35.000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EUR, depending whether used for public benefit</a:t>
            </a:r>
          </a:p>
          <a:p>
            <a:pPr marL="182880" marR="126364" indent="-91440">
              <a:lnSpc>
                <a:spcPct val="100000"/>
              </a:lnSpc>
              <a:buChar char="-"/>
              <a:tabLst>
                <a:tab pos="183515" algn="l"/>
              </a:tabLst>
            </a:pPr>
            <a:endParaRPr lang="en-US" sz="1200" spc="-5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8140" y="1092708"/>
            <a:ext cx="1793748" cy="31699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58140" y="1092708"/>
            <a:ext cx="1793875" cy="257763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508634">
              <a:lnSpc>
                <a:spcPct val="100000"/>
              </a:lnSpc>
              <a:spcBef>
                <a:spcPts val="330"/>
              </a:spcBef>
            </a:pPr>
            <a:r>
              <a:rPr lang="en-US" sz="1400" b="1" spc="-25" dirty="0">
                <a:latin typeface="Calibri"/>
                <a:cs typeface="Calibri"/>
              </a:rPr>
              <a:t>CROATIA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95144" y="1086611"/>
            <a:ext cx="1702308" cy="3429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295144" y="1086611"/>
            <a:ext cx="1702435" cy="270587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433705">
              <a:lnSpc>
                <a:spcPct val="100000"/>
              </a:lnSpc>
              <a:spcBef>
                <a:spcPts val="430"/>
              </a:spcBef>
            </a:pPr>
            <a:r>
              <a:rPr lang="en-US" sz="1400" b="1" spc="-10" dirty="0">
                <a:latin typeface="Calibri"/>
                <a:cs typeface="Calibri"/>
              </a:rPr>
              <a:t>FRANCE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40708" y="1086611"/>
            <a:ext cx="1580388" cy="34290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140708" y="1086611"/>
            <a:ext cx="1580515" cy="270587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330835">
              <a:lnSpc>
                <a:spcPct val="100000"/>
              </a:lnSpc>
              <a:spcBef>
                <a:spcPts val="430"/>
              </a:spcBef>
            </a:pPr>
            <a:r>
              <a:rPr lang="en-US" sz="1400" b="1" dirty="0">
                <a:latin typeface="Calibri"/>
                <a:cs typeface="Calibri"/>
              </a:rPr>
              <a:t>GERMANY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64352" y="1077467"/>
            <a:ext cx="1562100" cy="276999"/>
          </a:xfrm>
          <a:prstGeom prst="rect">
            <a:avLst/>
          </a:prstGeom>
          <a:solidFill>
            <a:srgbClr val="A4A4A4"/>
          </a:solidFill>
          <a:ln w="12192">
            <a:solidFill>
              <a:srgbClr val="525252"/>
            </a:solidFill>
          </a:ln>
        </p:spPr>
        <p:txBody>
          <a:bodyPr vert="horz" wrap="square" lIns="0" tIns="60960" rIns="0" bIns="0" rtlCol="0">
            <a:spAutoFit/>
          </a:bodyPr>
          <a:lstStyle/>
          <a:p>
            <a:pPr marL="325755">
              <a:lnSpc>
                <a:spcPct val="100000"/>
              </a:lnSpc>
              <a:spcBef>
                <a:spcPts val="480"/>
              </a:spcBef>
            </a:pPr>
            <a:r>
              <a:rPr lang="en-US" sz="1400" b="1" spc="-5" dirty="0">
                <a:latin typeface="Calibri"/>
                <a:cs typeface="Calibri"/>
              </a:rPr>
              <a:t>SLOVENIA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64352" y="1532382"/>
            <a:ext cx="1564386" cy="4283865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91440" marR="169545">
              <a:lnSpc>
                <a:spcPct val="100000"/>
              </a:lnSpc>
              <a:spcBef>
                <a:spcPts val="285"/>
              </a:spcBef>
            </a:pPr>
            <a:r>
              <a:rPr lang="en-US" sz="1200" spc="-10" dirty="0">
                <a:latin typeface="Calibri"/>
                <a:cs typeface="Calibri"/>
              </a:rPr>
              <a:t>Allowed economic activities if they are clearly stated in the statutory documents, and if they are mission related</a:t>
            </a:r>
            <a:r>
              <a:rPr sz="1200" spc="-5" dirty="0">
                <a:latin typeface="Calibri"/>
                <a:cs typeface="Calibri"/>
              </a:rPr>
              <a:t>.</a:t>
            </a:r>
            <a:endParaRPr sz="1200" dirty="0">
              <a:latin typeface="Calibri"/>
              <a:cs typeface="Calibri"/>
            </a:endParaRPr>
          </a:p>
          <a:p>
            <a:pPr marL="91440" marR="607695" algn="just">
              <a:lnSpc>
                <a:spcPct val="100000"/>
              </a:lnSpc>
            </a:pPr>
            <a:r>
              <a:rPr lang="en-US" sz="1200" spc="-15" dirty="0">
                <a:latin typeface="Calibri"/>
                <a:cs typeface="Calibri"/>
              </a:rPr>
              <a:t>Income from economic activities is subject to tax and it must be reinvested in the statutory activities of the CSO</a:t>
            </a:r>
          </a:p>
          <a:p>
            <a:pPr marL="91440" marR="607695" algn="just">
              <a:lnSpc>
                <a:spcPct val="100000"/>
              </a:lnSpc>
            </a:pPr>
            <a:endParaRPr lang="en-US" sz="1200" spc="-15" dirty="0">
              <a:latin typeface="Calibri"/>
              <a:cs typeface="Calibri"/>
            </a:endParaRPr>
          </a:p>
          <a:p>
            <a:pPr marL="91440" marR="607695" algn="just">
              <a:lnSpc>
                <a:spcPct val="100000"/>
              </a:lnSpc>
            </a:pPr>
            <a:endParaRPr lang="en-US" sz="1200" spc="-15" dirty="0">
              <a:latin typeface="Calibri"/>
              <a:cs typeface="Calibri"/>
            </a:endParaRPr>
          </a:p>
          <a:p>
            <a:pPr marL="91440" marR="607695" algn="just">
              <a:lnSpc>
                <a:spcPct val="100000"/>
              </a:lnSpc>
            </a:pPr>
            <a:endParaRPr lang="en-US" sz="1200" spc="-15" dirty="0">
              <a:latin typeface="Calibri"/>
              <a:cs typeface="Calibri"/>
            </a:endParaRPr>
          </a:p>
          <a:p>
            <a:pPr marL="91440" marR="607695" algn="just">
              <a:lnSpc>
                <a:spcPct val="100000"/>
              </a:lnSpc>
            </a:pPr>
            <a:endParaRPr lang="en-US" sz="1200" spc="-15" dirty="0">
              <a:latin typeface="Calibri"/>
              <a:cs typeface="Calibri"/>
            </a:endParaRPr>
          </a:p>
          <a:p>
            <a:pPr marL="91440" marR="607695" algn="just">
              <a:lnSpc>
                <a:spcPct val="100000"/>
              </a:lnSpc>
            </a:pPr>
            <a:endParaRPr lang="en-US" sz="1200" spc="-15" dirty="0">
              <a:latin typeface="Calibri"/>
              <a:cs typeface="Calibri"/>
            </a:endParaRPr>
          </a:p>
          <a:p>
            <a:pPr marL="91440" marR="607695" algn="just">
              <a:lnSpc>
                <a:spcPct val="100000"/>
              </a:lnSpc>
            </a:pPr>
            <a:endParaRPr lang="en-US" sz="1200" spc="-15" dirty="0">
              <a:latin typeface="Calibri"/>
              <a:cs typeface="Calibri"/>
            </a:endParaRPr>
          </a:p>
          <a:p>
            <a:pPr marL="91440" marR="607695" algn="just">
              <a:lnSpc>
                <a:spcPct val="100000"/>
              </a:lnSpc>
            </a:pPr>
            <a:endParaRPr lang="en-US" sz="1200" spc="-15" dirty="0">
              <a:latin typeface="Calibri"/>
              <a:cs typeface="Calibri"/>
            </a:endParaRPr>
          </a:p>
          <a:p>
            <a:pPr marL="91440" marR="607695" algn="just">
              <a:lnSpc>
                <a:spcPct val="100000"/>
              </a:lnSpc>
            </a:pPr>
            <a:endParaRPr sz="12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33131" y="1080516"/>
            <a:ext cx="1506220" cy="276358"/>
          </a:xfrm>
          <a:prstGeom prst="rect">
            <a:avLst/>
          </a:prstGeom>
          <a:solidFill>
            <a:srgbClr val="A4A4A4"/>
          </a:solidFill>
          <a:ln w="12192">
            <a:solidFill>
              <a:srgbClr val="525252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475"/>
              </a:spcBef>
            </a:pPr>
            <a:r>
              <a:rPr lang="en-US" sz="1400" b="1" spc="-10" dirty="0">
                <a:latin typeface="Calibri"/>
                <a:cs typeface="Calibri"/>
              </a:rPr>
              <a:t>NETHERLANDS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15606" y="1520189"/>
            <a:ext cx="1524000" cy="4283224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0805" marR="265430">
              <a:lnSpc>
                <a:spcPct val="100000"/>
              </a:lnSpc>
              <a:spcBef>
                <a:spcPts val="280"/>
              </a:spcBef>
            </a:pPr>
            <a:r>
              <a:rPr lang="en-US" sz="1200" spc="-5" dirty="0">
                <a:latin typeface="Calibri"/>
                <a:cs typeface="Calibri"/>
              </a:rPr>
              <a:t>Liberal approach to economic activities</a:t>
            </a:r>
            <a:endParaRPr sz="1200" dirty="0">
              <a:latin typeface="Calibri"/>
              <a:cs typeface="Calibri"/>
            </a:endParaRPr>
          </a:p>
          <a:p>
            <a:pPr marL="377825" marR="252095" indent="-287020">
              <a:lnSpc>
                <a:spcPct val="100000"/>
              </a:lnSpc>
              <a:buChar char="-"/>
              <a:tabLst>
                <a:tab pos="377190" algn="l"/>
                <a:tab pos="377825" algn="l"/>
              </a:tabLst>
            </a:pPr>
            <a:r>
              <a:rPr lang="en-US" sz="1200" spc="-10" dirty="0">
                <a:latin typeface="Calibri"/>
                <a:cs typeface="Calibri"/>
              </a:rPr>
              <a:t>Any activity is allowed</a:t>
            </a:r>
            <a:endParaRPr sz="1200" dirty="0">
              <a:latin typeface="Calibri"/>
              <a:cs typeface="Calibri"/>
            </a:endParaRPr>
          </a:p>
          <a:p>
            <a:pPr marL="377825" marR="155575" indent="-287020">
              <a:lnSpc>
                <a:spcPct val="100000"/>
              </a:lnSpc>
              <a:buChar char="-"/>
              <a:tabLst>
                <a:tab pos="377190" algn="l"/>
                <a:tab pos="377825" algn="l"/>
              </a:tabLst>
            </a:pPr>
            <a:r>
              <a:rPr lang="en-US" sz="1200" spc="-10" dirty="0">
                <a:latin typeface="Calibri"/>
                <a:cs typeface="Calibri"/>
              </a:rPr>
              <a:t>They are exempted from taxation if the surplus of income from these activities is under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15.000 </a:t>
            </a:r>
            <a:r>
              <a:rPr lang="en-US" sz="1200" spc="-5" dirty="0">
                <a:latin typeface="Calibri"/>
                <a:cs typeface="Calibri"/>
              </a:rPr>
              <a:t>EUR per annum or less than</a:t>
            </a:r>
            <a:endParaRPr sz="1200" dirty="0">
              <a:latin typeface="Calibri"/>
              <a:cs typeface="Calibri"/>
            </a:endParaRPr>
          </a:p>
          <a:p>
            <a:pPr marL="377825" marR="188595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75.000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EUR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lang="en-US" sz="1200" dirty="0">
                <a:latin typeface="Calibri"/>
                <a:cs typeface="Calibri"/>
              </a:rPr>
              <a:t>in the last 4 years</a:t>
            </a:r>
            <a:r>
              <a:rPr sz="1200" spc="-10" dirty="0">
                <a:latin typeface="Calibri"/>
                <a:cs typeface="Calibri"/>
              </a:rPr>
              <a:t>.</a:t>
            </a:r>
            <a:endParaRPr lang="en-US" sz="1200" spc="-10" dirty="0">
              <a:latin typeface="Calibri"/>
              <a:cs typeface="Calibri"/>
            </a:endParaRPr>
          </a:p>
          <a:p>
            <a:pPr marL="377825" marR="188595">
              <a:lnSpc>
                <a:spcPct val="100000"/>
              </a:lnSpc>
            </a:pPr>
            <a:endParaRPr lang="en-US" sz="1200" spc="-10" dirty="0">
              <a:latin typeface="Calibri"/>
              <a:cs typeface="Calibri"/>
            </a:endParaRPr>
          </a:p>
          <a:p>
            <a:pPr marL="377825" marR="188595">
              <a:lnSpc>
                <a:spcPct val="100000"/>
              </a:lnSpc>
            </a:pPr>
            <a:endParaRPr lang="en-US" sz="1200" spc="-10" dirty="0">
              <a:latin typeface="Calibri"/>
              <a:cs typeface="Calibri"/>
            </a:endParaRPr>
          </a:p>
          <a:p>
            <a:pPr marL="377825" marR="188595">
              <a:lnSpc>
                <a:spcPct val="100000"/>
              </a:lnSpc>
            </a:pPr>
            <a:endParaRPr lang="en-US" sz="1200" spc="-10" dirty="0">
              <a:latin typeface="Calibri"/>
              <a:cs typeface="Calibri"/>
            </a:endParaRPr>
          </a:p>
          <a:p>
            <a:pPr marL="377825" marR="188595">
              <a:lnSpc>
                <a:spcPct val="100000"/>
              </a:lnSpc>
            </a:pPr>
            <a:endParaRPr lang="en-US" sz="1200" spc="-10" dirty="0">
              <a:latin typeface="Calibri"/>
              <a:cs typeface="Calibri"/>
            </a:endParaRPr>
          </a:p>
          <a:p>
            <a:pPr marL="377825" marR="188595">
              <a:lnSpc>
                <a:spcPct val="100000"/>
              </a:lnSpc>
            </a:pPr>
            <a:endParaRPr lang="en-US" sz="1200" spc="-10" dirty="0">
              <a:latin typeface="Calibri"/>
              <a:cs typeface="Calibri"/>
            </a:endParaRPr>
          </a:p>
          <a:p>
            <a:pPr marL="377825" marR="188595">
              <a:lnSpc>
                <a:spcPct val="100000"/>
              </a:lnSpc>
            </a:pPr>
            <a:endParaRPr sz="1200" dirty="0">
              <a:latin typeface="Calibri"/>
              <a:cs typeface="Calibri"/>
            </a:endParaRPr>
          </a:p>
        </p:txBody>
      </p:sp>
      <p:pic>
        <p:nvPicPr>
          <p:cNvPr id="19" name="object 7">
            <a:extLst>
              <a:ext uri="{FF2B5EF4-FFF2-40B4-BE49-F238E27FC236}">
                <a16:creationId xmlns:a16="http://schemas.microsoft.com/office/drawing/2014/main" id="{E860F390-4FB5-04EA-1995-A38AB297EC4E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1560" y="597535"/>
            <a:ext cx="549656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-20" dirty="0">
                <a:solidFill>
                  <a:srgbClr val="C00000"/>
                </a:solidFill>
              </a:rPr>
              <a:t>Regulation in North Macedonia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1008684" y="1654595"/>
            <a:ext cx="7522845" cy="2421176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58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spc="-15" dirty="0">
                <a:latin typeface="Calibri"/>
                <a:cs typeface="Calibri"/>
              </a:rPr>
              <a:t>Income from donations and grants is not subject to taxation</a:t>
            </a:r>
            <a:endParaRPr sz="2000" dirty="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484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spc="-5" dirty="0">
                <a:latin typeface="Calibri"/>
                <a:cs typeface="Calibri"/>
              </a:rPr>
              <a:t>Allowed economic activities if they are related to the statutory objectives of the organization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spc="-30" dirty="0" err="1">
                <a:latin typeface="Calibri"/>
                <a:cs typeface="Calibri"/>
              </a:rPr>
              <a:t>CSOs</a:t>
            </a:r>
            <a:r>
              <a:rPr lang="en-US" sz="2000" spc="-30" dirty="0">
                <a:latin typeface="Calibri"/>
                <a:cs typeface="Calibri"/>
              </a:rPr>
              <a:t> are exempted from profit taxation, except in cases when the income from economic activity may lead to unfair competition</a:t>
            </a: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spc="-30" dirty="0">
                <a:latin typeface="Calibri"/>
                <a:cs typeface="Calibri"/>
              </a:rPr>
              <a:t>Income from economic activity above 1 million MKD annually is subject to 1% tax to the amount exceeding the threshold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49F49224-B922-0D95-886B-84B869ED21A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1017" y="597535"/>
            <a:ext cx="3894583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-5" dirty="0">
                <a:solidFill>
                  <a:srgbClr val="C00000"/>
                </a:solidFill>
              </a:rPr>
              <a:t>Questions for discussion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1008684" y="1715211"/>
            <a:ext cx="6932930" cy="2706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99720" algn="l"/>
              </a:tabLst>
            </a:pPr>
            <a:r>
              <a:rPr lang="uz-Cyrl-UZ" sz="2000" dirty="0"/>
              <a:t>What is the existing experience in the implementation of the legislation on income tax? Is the legislation clear</a:t>
            </a:r>
            <a:r>
              <a:rPr sz="2000" spc="-5" dirty="0">
                <a:latin typeface="Calibri"/>
                <a:cs typeface="Calibri"/>
              </a:rPr>
              <a:t>?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 dirty="0">
              <a:latin typeface="Calibri"/>
              <a:cs typeface="Calibri"/>
            </a:endParaRPr>
          </a:p>
          <a:p>
            <a:pPr marL="299085" marR="204470" indent="-299720" algn="r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lang="uz-Cyrl-UZ" sz="2000" dirty="0"/>
              <a:t>Does it encourage the CSOs to generate own income from economic activities (including non-mission related activities)</a:t>
            </a:r>
            <a:r>
              <a:rPr sz="2000" spc="-10" dirty="0">
                <a:latin typeface="Calibri"/>
                <a:cs typeface="Calibri"/>
              </a:rPr>
              <a:t>?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lang="uz-Cyrl-UZ" sz="2000" dirty="0"/>
              <a:t>Is the existing tax treatment appropriate compared to the treatment of the commercial entities</a:t>
            </a:r>
            <a:r>
              <a:rPr sz="2000" dirty="0">
                <a:latin typeface="Calibri"/>
                <a:cs typeface="Calibri"/>
              </a:rPr>
              <a:t>?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81586E9C-9384-4317-07BA-B81D1B14ACF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116" y="4408754"/>
            <a:ext cx="7541767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n-US" spc="-5" dirty="0"/>
              <a:t>VALUE ADDED TAX</a:t>
            </a:r>
            <a:r>
              <a:rPr spc="-10" dirty="0"/>
              <a:t> </a:t>
            </a:r>
            <a:r>
              <a:rPr spc="-890" dirty="0"/>
              <a:t> </a:t>
            </a:r>
            <a:r>
              <a:rPr spc="-5" dirty="0"/>
              <a:t>(</a:t>
            </a:r>
            <a:r>
              <a:rPr lang="en-US" spc="-5" dirty="0"/>
              <a:t>VAT</a:t>
            </a:r>
            <a:r>
              <a:rPr spc="-5" dirty="0"/>
              <a:t>)</a:t>
            </a:r>
          </a:p>
        </p:txBody>
      </p:sp>
      <p:pic>
        <p:nvPicPr>
          <p:cNvPr id="3" name="object 6">
            <a:extLst>
              <a:ext uri="{FF2B5EF4-FFF2-40B4-BE49-F238E27FC236}">
                <a16:creationId xmlns:a16="http://schemas.microsoft.com/office/drawing/2014/main" id="{512F71A5-EF4E-05DC-F9BB-2FC0F443286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pic>
        <p:nvPicPr>
          <p:cNvPr id="4" name="object 7">
            <a:extLst>
              <a:ext uri="{FF2B5EF4-FFF2-40B4-BE49-F238E27FC236}">
                <a16:creationId xmlns:a16="http://schemas.microsoft.com/office/drawing/2014/main" id="{EDA7B069-5AF0-BFE9-250C-70B1BC8B663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9106" y="597535"/>
            <a:ext cx="7083425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-15" dirty="0">
                <a:solidFill>
                  <a:srgbClr val="C00000"/>
                </a:solidFill>
              </a:rPr>
              <a:t>Comparative experience from EU and Western Balkans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993444" y="1578575"/>
            <a:ext cx="7479030" cy="351763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63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dirty="0">
                <a:latin typeface="Calibri"/>
                <a:cs typeface="Calibri"/>
              </a:rPr>
              <a:t>Two aspects of VAT</a:t>
            </a:r>
            <a:r>
              <a:rPr sz="2000" spc="-5" dirty="0">
                <a:latin typeface="Calibri"/>
                <a:cs typeface="Calibri"/>
              </a:rPr>
              <a:t>:</a:t>
            </a:r>
            <a:endParaRPr sz="20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414"/>
              </a:spcBef>
              <a:buFont typeface="Wingdings"/>
              <a:buChar char=""/>
              <a:tabLst>
                <a:tab pos="698500" algn="l"/>
              </a:tabLst>
            </a:pPr>
            <a:r>
              <a:rPr lang="en-US" sz="1600" spc="-5" dirty="0">
                <a:latin typeface="Calibri"/>
                <a:cs typeface="Calibri"/>
              </a:rPr>
              <a:t>Input VAT</a:t>
            </a:r>
            <a:r>
              <a:rPr sz="1600" spc="-5" dirty="0">
                <a:latin typeface="Calibri"/>
                <a:cs typeface="Calibri"/>
              </a:rPr>
              <a:t> –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lang="en-US" sz="1600" spc="-15" dirty="0">
                <a:latin typeface="Calibri"/>
                <a:cs typeface="Calibri"/>
              </a:rPr>
              <a:t>when </a:t>
            </a:r>
            <a:r>
              <a:rPr lang="en-US" sz="1600" spc="-15" dirty="0" err="1">
                <a:latin typeface="Calibri"/>
                <a:cs typeface="Calibri"/>
              </a:rPr>
              <a:t>CSOs</a:t>
            </a:r>
            <a:r>
              <a:rPr lang="en-US" sz="1600" spc="-15" dirty="0">
                <a:latin typeface="Calibri"/>
                <a:cs typeface="Calibri"/>
              </a:rPr>
              <a:t> purchase goods and services</a:t>
            </a:r>
            <a:endParaRPr sz="16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380"/>
              </a:spcBef>
              <a:buFont typeface="Wingdings"/>
              <a:buChar char=""/>
              <a:tabLst>
                <a:tab pos="698500" algn="l"/>
              </a:tabLst>
            </a:pPr>
            <a:r>
              <a:rPr lang="en-US" sz="1600" spc="-15" dirty="0">
                <a:latin typeface="Calibri"/>
                <a:cs typeface="Calibri"/>
              </a:rPr>
              <a:t>Output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lang="en-US" sz="1600" spc="-5" dirty="0">
                <a:latin typeface="Calibri"/>
                <a:cs typeface="Calibri"/>
              </a:rPr>
              <a:t>VAT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–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lang="uz-Cyrl-UZ" sz="1600" dirty="0"/>
              <a:t>when CSOs are providers of goods and services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</a:t>
            </a:r>
            <a:r>
              <a:rPr lang="en-US" sz="1600" spc="-10" dirty="0">
                <a:latin typeface="Calibri"/>
                <a:cs typeface="Calibri"/>
              </a:rPr>
              <a:t>VAT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lang="en-US" sz="1600" spc="-5" dirty="0">
                <a:latin typeface="Calibri"/>
                <a:cs typeface="Calibri"/>
              </a:rPr>
              <a:t>payers</a:t>
            </a:r>
            <a:r>
              <a:rPr sz="1600" spc="-5" dirty="0">
                <a:latin typeface="Calibri"/>
                <a:cs typeface="Calibri"/>
              </a:rPr>
              <a:t>)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5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dirty="0">
                <a:latin typeface="Calibri"/>
                <a:cs typeface="Calibri"/>
              </a:rPr>
              <a:t>In principle, </a:t>
            </a:r>
            <a:r>
              <a:rPr lang="en-US" sz="2000" dirty="0" err="1">
                <a:latin typeface="Calibri"/>
                <a:cs typeface="Calibri"/>
              </a:rPr>
              <a:t>CSOs</a:t>
            </a:r>
            <a:r>
              <a:rPr lang="en-US" sz="2000" dirty="0">
                <a:latin typeface="Calibri"/>
                <a:cs typeface="Calibri"/>
              </a:rPr>
              <a:t> pay input VAT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spc="-5" dirty="0">
                <a:latin typeface="Calibri"/>
                <a:cs typeface="Calibri"/>
              </a:rPr>
              <a:t>Similar treatment as with the companies if they are payers of VAT</a:t>
            </a:r>
            <a:endParaRPr sz="2000" dirty="0">
              <a:latin typeface="Calibri"/>
              <a:cs typeface="Calibri"/>
            </a:endParaRPr>
          </a:p>
          <a:p>
            <a:pPr marL="12700" marR="713105">
              <a:lnSpc>
                <a:spcPct val="120000"/>
              </a:lnSpc>
              <a:buFont typeface="Wingdings"/>
              <a:buChar char=""/>
              <a:tabLst>
                <a:tab pos="299720" algn="l"/>
              </a:tabLst>
            </a:pPr>
            <a:r>
              <a:rPr lang="en-US" sz="2000" spc="-10" dirty="0">
                <a:latin typeface="Calibri"/>
                <a:cs typeface="Calibri"/>
              </a:rPr>
              <a:t>Sometimes the services provided by </a:t>
            </a:r>
            <a:r>
              <a:rPr lang="en-US" sz="2000" spc="-10" dirty="0" err="1">
                <a:latin typeface="Calibri"/>
                <a:cs typeface="Calibri"/>
              </a:rPr>
              <a:t>CSOs</a:t>
            </a:r>
            <a:r>
              <a:rPr lang="en-US" sz="2000" spc="-10" dirty="0">
                <a:latin typeface="Calibri"/>
                <a:cs typeface="Calibri"/>
              </a:rPr>
              <a:t> are also exempt from VAT, consequently</a:t>
            </a:r>
            <a:r>
              <a:rPr sz="2000" spc="-10" dirty="0">
                <a:latin typeface="Calibri"/>
                <a:cs typeface="Calibri"/>
              </a:rPr>
              <a:t>: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spc="-5" dirty="0">
                <a:latin typeface="Calibri"/>
                <a:cs typeface="Calibri"/>
              </a:rPr>
              <a:t>Input VAT burdens the </a:t>
            </a:r>
            <a:r>
              <a:rPr lang="en-US" sz="2000" spc="-5" dirty="0" err="1">
                <a:latin typeface="Calibri"/>
                <a:cs typeface="Calibri"/>
              </a:rPr>
              <a:t>CSOs</a:t>
            </a:r>
            <a:endParaRPr sz="2000" dirty="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484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dirty="0">
                <a:latin typeface="Calibri"/>
                <a:cs typeface="Calibri"/>
              </a:rPr>
              <a:t>There are rare cases of introducing mechanisms for returning input VAT by </a:t>
            </a:r>
            <a:r>
              <a:rPr lang="en-US" sz="2000" dirty="0" err="1">
                <a:latin typeface="Calibri"/>
                <a:cs typeface="Calibri"/>
              </a:rPr>
              <a:t>CSOs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26957" y="6426809"/>
            <a:ext cx="18097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12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pic>
        <p:nvPicPr>
          <p:cNvPr id="7" name="object 7">
            <a:extLst>
              <a:ext uri="{FF2B5EF4-FFF2-40B4-BE49-F238E27FC236}">
                <a16:creationId xmlns:a16="http://schemas.microsoft.com/office/drawing/2014/main" id="{09CFDD6E-2CA1-6360-899C-5E8B75F09C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2765" y="559054"/>
            <a:ext cx="14579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-5" dirty="0">
                <a:solidFill>
                  <a:srgbClr val="C00000"/>
                </a:solidFill>
              </a:rPr>
              <a:t>Examples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8439657" y="6477685"/>
            <a:ext cx="155575" cy="153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13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-64008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92429" y="1504950"/>
            <a:ext cx="1760220" cy="4283224"/>
          </a:xfrm>
          <a:prstGeom prst="rect">
            <a:avLst/>
          </a:prstGeom>
          <a:ln w="38100">
            <a:solidFill>
              <a:srgbClr val="6FAC46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80"/>
              </a:spcBef>
            </a:pPr>
            <a:r>
              <a:rPr lang="en-US" sz="1200" spc="-10" dirty="0">
                <a:latin typeface="Calibri"/>
                <a:cs typeface="Calibri"/>
              </a:rPr>
              <a:t>Output VAT</a:t>
            </a:r>
            <a:r>
              <a:rPr sz="1200" spc="-5" dirty="0">
                <a:latin typeface="Calibri"/>
                <a:cs typeface="Calibri"/>
              </a:rPr>
              <a:t>:</a:t>
            </a:r>
            <a:endParaRPr sz="1200" dirty="0">
              <a:latin typeface="Calibri"/>
              <a:cs typeface="Calibri"/>
            </a:endParaRPr>
          </a:p>
          <a:p>
            <a:pPr marL="262890" indent="-172720">
              <a:lnSpc>
                <a:spcPct val="100000"/>
              </a:lnSpc>
              <a:buChar char="-"/>
              <a:tabLst>
                <a:tab pos="263525" algn="l"/>
              </a:tabLst>
            </a:pPr>
            <a:r>
              <a:rPr lang="en-US" sz="1200" spc="-10" dirty="0" err="1">
                <a:latin typeface="Calibri"/>
                <a:cs typeface="Calibri"/>
              </a:rPr>
              <a:t>CSOs</a:t>
            </a:r>
            <a:r>
              <a:rPr lang="en-US" sz="1200" spc="-10" dirty="0">
                <a:latin typeface="Calibri"/>
                <a:cs typeface="Calibri"/>
              </a:rPr>
              <a:t> services for members are exempt from tax if they pay membership fee, or if they pay for the real cost of the service</a:t>
            </a:r>
            <a:r>
              <a:rPr sz="1200" spc="-5" dirty="0">
                <a:latin typeface="Calibri"/>
                <a:cs typeface="Calibri"/>
              </a:rPr>
              <a:t>. </a:t>
            </a:r>
            <a:r>
              <a:rPr lang="en-US" sz="1200" spc="-5" dirty="0">
                <a:latin typeface="Calibri"/>
                <a:cs typeface="Calibri"/>
              </a:rPr>
              <a:t>Applicable only if the tax exemption does not hinder fair competition</a:t>
            </a:r>
            <a:endParaRPr sz="1200" dirty="0">
              <a:latin typeface="Calibri"/>
              <a:cs typeface="Calibri"/>
            </a:endParaRPr>
          </a:p>
          <a:p>
            <a:pPr marL="262890" marR="161925" indent="-172720">
              <a:lnSpc>
                <a:spcPct val="100000"/>
              </a:lnSpc>
              <a:buChar char="-"/>
              <a:tabLst>
                <a:tab pos="263525" algn="l"/>
              </a:tabLst>
            </a:pPr>
            <a:r>
              <a:rPr lang="en-US" sz="1200" spc="-5" dirty="0">
                <a:latin typeface="Calibri"/>
                <a:cs typeface="Calibri"/>
              </a:rPr>
              <a:t>VAT rates</a:t>
            </a:r>
            <a:r>
              <a:rPr sz="1200" spc="-5" dirty="0">
                <a:latin typeface="Calibri"/>
                <a:cs typeface="Calibri"/>
              </a:rPr>
              <a:t>: 25%,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13% </a:t>
            </a:r>
            <a:r>
              <a:rPr lang="en-US" sz="1200" dirty="0">
                <a:latin typeface="Calibri"/>
                <a:cs typeface="Calibri"/>
              </a:rPr>
              <a:t>and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5%</a:t>
            </a:r>
            <a:endParaRPr lang="en-US" sz="1200" dirty="0">
              <a:latin typeface="Calibri"/>
              <a:cs typeface="Calibri"/>
            </a:endParaRPr>
          </a:p>
          <a:p>
            <a:pPr marL="262890" marR="161925" indent="-172720">
              <a:lnSpc>
                <a:spcPct val="100000"/>
              </a:lnSpc>
              <a:buChar char="-"/>
              <a:tabLst>
                <a:tab pos="263525" algn="l"/>
              </a:tabLst>
            </a:pPr>
            <a:endParaRPr lang="en-US" sz="1200" dirty="0">
              <a:latin typeface="Calibri"/>
              <a:cs typeface="Calibri"/>
            </a:endParaRPr>
          </a:p>
          <a:p>
            <a:pPr marL="262890" marR="161925" indent="-172720">
              <a:lnSpc>
                <a:spcPct val="100000"/>
              </a:lnSpc>
              <a:buChar char="-"/>
              <a:tabLst>
                <a:tab pos="263525" algn="l"/>
              </a:tabLst>
            </a:pPr>
            <a:endParaRPr lang="en-US" sz="1200" dirty="0">
              <a:latin typeface="Calibri"/>
              <a:cs typeface="Calibri"/>
            </a:endParaRPr>
          </a:p>
          <a:p>
            <a:pPr marL="262890" marR="161925" indent="-172720">
              <a:lnSpc>
                <a:spcPct val="100000"/>
              </a:lnSpc>
              <a:buChar char="-"/>
              <a:tabLst>
                <a:tab pos="263525" algn="l"/>
              </a:tabLst>
            </a:pPr>
            <a:endParaRPr lang="en-US" sz="1200" dirty="0">
              <a:latin typeface="Calibri"/>
              <a:cs typeface="Calibri"/>
            </a:endParaRPr>
          </a:p>
          <a:p>
            <a:pPr marL="262890" marR="161925" indent="-172720">
              <a:lnSpc>
                <a:spcPct val="100000"/>
              </a:lnSpc>
              <a:buChar char="-"/>
              <a:tabLst>
                <a:tab pos="263525" algn="l"/>
              </a:tabLst>
            </a:pPr>
            <a:endParaRPr lang="en-US" sz="1200" dirty="0">
              <a:latin typeface="Calibri"/>
              <a:cs typeface="Calibri"/>
            </a:endParaRPr>
          </a:p>
          <a:p>
            <a:pPr marL="262890" marR="161925" indent="-172720">
              <a:lnSpc>
                <a:spcPct val="100000"/>
              </a:lnSpc>
              <a:buChar char="-"/>
              <a:tabLst>
                <a:tab pos="263525" algn="l"/>
              </a:tabLst>
            </a:pPr>
            <a:endParaRPr lang="en-US" sz="1200" dirty="0">
              <a:latin typeface="Calibri"/>
              <a:cs typeface="Calibri"/>
            </a:endParaRPr>
          </a:p>
          <a:p>
            <a:pPr marL="262890" marR="161925" indent="-172720">
              <a:lnSpc>
                <a:spcPct val="100000"/>
              </a:lnSpc>
              <a:buChar char="-"/>
              <a:tabLst>
                <a:tab pos="263525" algn="l"/>
              </a:tabLst>
            </a:pPr>
            <a:endParaRPr lang="en-US" sz="1200" dirty="0">
              <a:latin typeface="Calibri"/>
              <a:cs typeface="Calibri"/>
            </a:endParaRPr>
          </a:p>
          <a:p>
            <a:pPr marL="262890" marR="161925" indent="-172720">
              <a:lnSpc>
                <a:spcPct val="100000"/>
              </a:lnSpc>
              <a:buChar char="-"/>
              <a:tabLst>
                <a:tab pos="263525" algn="l"/>
              </a:tabLst>
            </a:pPr>
            <a:endParaRPr lang="en-US" sz="1200" dirty="0">
              <a:latin typeface="Calibri"/>
              <a:cs typeface="Calibri"/>
            </a:endParaRPr>
          </a:p>
          <a:p>
            <a:pPr marL="262890" marR="161925" indent="-172720">
              <a:lnSpc>
                <a:spcPct val="100000"/>
              </a:lnSpc>
              <a:buChar char="-"/>
              <a:tabLst>
                <a:tab pos="263525" algn="l"/>
              </a:tabLst>
            </a:pPr>
            <a:endParaRPr lang="en-US" sz="1200" dirty="0">
              <a:latin typeface="Calibri"/>
              <a:cs typeface="Calibri"/>
            </a:endParaRPr>
          </a:p>
          <a:p>
            <a:pPr marL="262890" marR="161925" indent="-172720">
              <a:lnSpc>
                <a:spcPct val="100000"/>
              </a:lnSpc>
              <a:buChar char="-"/>
              <a:tabLst>
                <a:tab pos="263525" algn="l"/>
              </a:tabLst>
            </a:pPr>
            <a:endParaRPr lang="en-US" sz="1200" dirty="0">
              <a:latin typeface="Calibri"/>
              <a:cs typeface="Calibri"/>
            </a:endParaRPr>
          </a:p>
          <a:p>
            <a:pPr marL="262890" marR="161925" indent="-172720">
              <a:lnSpc>
                <a:spcPct val="100000"/>
              </a:lnSpc>
              <a:buChar char="-"/>
              <a:tabLst>
                <a:tab pos="263525" algn="l"/>
              </a:tabLst>
            </a:pPr>
            <a:endParaRPr lang="en-US" sz="1200" dirty="0">
              <a:latin typeface="Calibri"/>
              <a:cs typeface="Calibri"/>
            </a:endParaRPr>
          </a:p>
          <a:p>
            <a:pPr marL="262890" marR="161925" indent="-172720">
              <a:lnSpc>
                <a:spcPct val="100000"/>
              </a:lnSpc>
              <a:buChar char="-"/>
              <a:tabLst>
                <a:tab pos="263525" algn="l"/>
              </a:tabLst>
            </a:pPr>
            <a:endParaRPr lang="en-US" sz="12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98954" y="1504950"/>
            <a:ext cx="1673860" cy="4283224"/>
          </a:xfrm>
          <a:prstGeom prst="rect">
            <a:avLst/>
          </a:prstGeom>
          <a:ln w="38100">
            <a:solidFill>
              <a:srgbClr val="6FAC46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80"/>
              </a:spcBef>
            </a:pPr>
            <a:r>
              <a:rPr lang="en-US" sz="1200" spc="-10" dirty="0">
                <a:latin typeface="Calibri"/>
                <a:cs typeface="Calibri"/>
              </a:rPr>
              <a:t>Output VAT</a:t>
            </a:r>
            <a:r>
              <a:rPr sz="1200" spc="-5" dirty="0">
                <a:latin typeface="Calibri"/>
                <a:cs typeface="Calibri"/>
              </a:rPr>
              <a:t>:</a:t>
            </a:r>
            <a:endParaRPr sz="1200" dirty="0">
              <a:latin typeface="Calibri"/>
              <a:cs typeface="Calibri"/>
            </a:endParaRPr>
          </a:p>
          <a:p>
            <a:pPr marL="263525" marR="146685" indent="-172720">
              <a:lnSpc>
                <a:spcPct val="100000"/>
              </a:lnSpc>
              <a:buChar char="-"/>
              <a:tabLst>
                <a:tab pos="263525" algn="l"/>
              </a:tabLst>
            </a:pPr>
            <a:r>
              <a:rPr lang="en-US" sz="1200" spc="-10" dirty="0">
                <a:latin typeface="Calibri"/>
                <a:cs typeface="Calibri"/>
              </a:rPr>
              <a:t>Certain goods and services relevant for the </a:t>
            </a:r>
            <a:r>
              <a:rPr lang="en-US" sz="1200" spc="-10" dirty="0" err="1">
                <a:latin typeface="Calibri"/>
                <a:cs typeface="Calibri"/>
              </a:rPr>
              <a:t>CSO</a:t>
            </a:r>
            <a:r>
              <a:rPr lang="en-US" sz="1200" spc="-10" dirty="0">
                <a:latin typeface="Calibri"/>
                <a:cs typeface="Calibri"/>
              </a:rPr>
              <a:t> are subject to lower tax rate of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10%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</a:t>
            </a:r>
            <a:r>
              <a:rPr lang="en-US" sz="1200" spc="-10" dirty="0">
                <a:latin typeface="Calibri"/>
                <a:cs typeface="Calibri"/>
              </a:rPr>
              <a:t>standard is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20%)</a:t>
            </a:r>
            <a:endParaRPr sz="1200" dirty="0">
              <a:latin typeface="Calibri"/>
              <a:cs typeface="Calibri"/>
            </a:endParaRPr>
          </a:p>
          <a:p>
            <a:pPr marL="263525" marR="248920" indent="-172720">
              <a:lnSpc>
                <a:spcPct val="100000"/>
              </a:lnSpc>
              <a:buChar char="-"/>
              <a:tabLst>
                <a:tab pos="263525" algn="l"/>
              </a:tabLst>
            </a:pPr>
            <a:r>
              <a:rPr lang="en-US" sz="1200" spc="-10" dirty="0">
                <a:latin typeface="Calibri"/>
                <a:cs typeface="Calibri"/>
              </a:rPr>
              <a:t>If the funds are used both for profit and non-profit activities</a:t>
            </a:r>
            <a:r>
              <a:rPr sz="1200" spc="-5" dirty="0">
                <a:latin typeface="Calibri"/>
                <a:cs typeface="Calibri"/>
              </a:rPr>
              <a:t>,</a:t>
            </a:r>
            <a:endParaRPr sz="1200" dirty="0">
              <a:latin typeface="Calibri"/>
              <a:cs typeface="Calibri"/>
            </a:endParaRPr>
          </a:p>
          <a:p>
            <a:pPr marL="263525" marR="113030" algn="just">
              <a:lnSpc>
                <a:spcPct val="100000"/>
              </a:lnSpc>
            </a:pPr>
            <a:r>
              <a:rPr lang="en-US" sz="1200" spc="-10" dirty="0">
                <a:latin typeface="Calibri"/>
                <a:cs typeface="Calibri"/>
              </a:rPr>
              <a:t>VAT exemption is calculated to the ratio of VAT income exempt and non-exempt activities</a:t>
            </a:r>
          </a:p>
          <a:p>
            <a:pPr marL="263525" marR="113030" algn="just">
              <a:lnSpc>
                <a:spcPct val="100000"/>
              </a:lnSpc>
            </a:pPr>
            <a:endParaRPr lang="en-US" sz="1200" spc="-10" dirty="0">
              <a:latin typeface="Calibri"/>
              <a:cs typeface="Calibri"/>
            </a:endParaRPr>
          </a:p>
          <a:p>
            <a:pPr marL="263525" marR="113030" algn="just">
              <a:lnSpc>
                <a:spcPct val="100000"/>
              </a:lnSpc>
            </a:pPr>
            <a:endParaRPr lang="en-US" sz="1200" spc="-10" dirty="0">
              <a:latin typeface="Calibri"/>
              <a:cs typeface="Calibri"/>
            </a:endParaRPr>
          </a:p>
          <a:p>
            <a:pPr marL="263525" marR="113030" algn="just">
              <a:lnSpc>
                <a:spcPct val="100000"/>
              </a:lnSpc>
            </a:pPr>
            <a:endParaRPr lang="en-US" sz="1200" spc="-10" dirty="0">
              <a:latin typeface="Calibri"/>
              <a:cs typeface="Calibri"/>
            </a:endParaRPr>
          </a:p>
          <a:p>
            <a:pPr marL="263525" marR="113030" algn="just">
              <a:lnSpc>
                <a:spcPct val="100000"/>
              </a:lnSpc>
            </a:pPr>
            <a:endParaRPr lang="en-US" sz="1200" spc="-10" dirty="0">
              <a:latin typeface="Calibri"/>
              <a:cs typeface="Calibri"/>
            </a:endParaRPr>
          </a:p>
          <a:p>
            <a:pPr marL="263525" marR="113030" algn="just">
              <a:lnSpc>
                <a:spcPct val="100000"/>
              </a:lnSpc>
            </a:pPr>
            <a:endParaRPr lang="en-US" sz="1200" spc="-10" dirty="0">
              <a:latin typeface="Calibri"/>
              <a:cs typeface="Calibri"/>
            </a:endParaRPr>
          </a:p>
          <a:p>
            <a:pPr marL="263525" marR="113030" algn="just">
              <a:lnSpc>
                <a:spcPct val="100000"/>
              </a:lnSpc>
            </a:pPr>
            <a:endParaRPr lang="en-US" sz="1200" spc="-10" dirty="0">
              <a:latin typeface="Calibri"/>
              <a:cs typeface="Calibri"/>
            </a:endParaRPr>
          </a:p>
          <a:p>
            <a:pPr marL="263525" marR="113030" algn="just">
              <a:lnSpc>
                <a:spcPct val="100000"/>
              </a:lnSpc>
            </a:pPr>
            <a:endParaRPr sz="12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65853" y="1506474"/>
            <a:ext cx="1556385" cy="4283224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80"/>
              </a:spcBef>
            </a:pPr>
            <a:r>
              <a:rPr lang="en-US" sz="1200" spc="-10" dirty="0">
                <a:latin typeface="Calibri"/>
                <a:cs typeface="Calibri"/>
              </a:rPr>
              <a:t>Output VAT</a:t>
            </a:r>
            <a:r>
              <a:rPr sz="1200" spc="-5" dirty="0">
                <a:latin typeface="Calibri"/>
                <a:cs typeface="Calibri"/>
              </a:rPr>
              <a:t>:</a:t>
            </a:r>
            <a:endParaRPr sz="1200" dirty="0">
              <a:latin typeface="Calibri"/>
              <a:cs typeface="Calibri"/>
            </a:endParaRPr>
          </a:p>
          <a:p>
            <a:pPr marL="263525" marR="112395" indent="-172720">
              <a:lnSpc>
                <a:spcPct val="100000"/>
              </a:lnSpc>
              <a:buChar char="-"/>
              <a:tabLst>
                <a:tab pos="264160" algn="l"/>
              </a:tabLst>
            </a:pPr>
            <a:r>
              <a:rPr lang="en-US" sz="1200" spc="-10" dirty="0">
                <a:latin typeface="Calibri"/>
                <a:cs typeface="Calibri"/>
              </a:rPr>
              <a:t>VAT exemption for public benefit services</a:t>
            </a:r>
            <a:r>
              <a:rPr sz="1200" spc="-5" dirty="0">
                <a:latin typeface="Calibri"/>
                <a:cs typeface="Calibri"/>
              </a:rPr>
              <a:t>: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lang="en-US" sz="1200" dirty="0">
                <a:latin typeface="Calibri"/>
                <a:cs typeface="Calibri"/>
              </a:rPr>
              <a:t>health, education, cultural, scientific</a:t>
            </a:r>
            <a:r>
              <a:rPr sz="1200" spc="-5" dirty="0">
                <a:latin typeface="Calibri"/>
                <a:cs typeface="Calibri"/>
              </a:rPr>
              <a:t>.</a:t>
            </a:r>
            <a:endParaRPr sz="1200" dirty="0">
              <a:latin typeface="Calibri"/>
              <a:cs typeface="Calibri"/>
            </a:endParaRPr>
          </a:p>
          <a:p>
            <a:pPr marL="263525" indent="-172720">
              <a:lnSpc>
                <a:spcPct val="100000"/>
              </a:lnSpc>
              <a:spcBef>
                <a:spcPts val="5"/>
              </a:spcBef>
              <a:buChar char="-"/>
              <a:tabLst>
                <a:tab pos="264160" algn="l"/>
              </a:tabLst>
            </a:pPr>
            <a:r>
              <a:rPr lang="en-US" sz="1200" spc="-5" dirty="0">
                <a:latin typeface="Calibri"/>
                <a:cs typeface="Calibri"/>
              </a:rPr>
              <a:t>Preferential VAT rate for </a:t>
            </a:r>
            <a:r>
              <a:rPr lang="en-US" sz="1200" spc="-5" dirty="0" err="1">
                <a:latin typeface="Calibri"/>
                <a:cs typeface="Calibri"/>
              </a:rPr>
              <a:t>CSOs</a:t>
            </a:r>
            <a:r>
              <a:rPr lang="en-US" sz="1200" spc="-5" dirty="0">
                <a:latin typeface="Calibri"/>
                <a:cs typeface="Calibri"/>
              </a:rPr>
              <a:t> working only for the public benefit</a:t>
            </a:r>
            <a:r>
              <a:rPr sz="1200" spc="-5" dirty="0">
                <a:latin typeface="Calibri"/>
                <a:cs typeface="Calibri"/>
              </a:rPr>
              <a:t>,</a:t>
            </a:r>
            <a:r>
              <a:rPr lang="en-US" sz="1200" spc="-5" dirty="0">
                <a:latin typeface="Calibri"/>
                <a:cs typeface="Calibri"/>
              </a:rPr>
              <a:t> charities, religious objectives</a:t>
            </a:r>
            <a:endParaRPr sz="1200" dirty="0">
              <a:latin typeface="Calibri"/>
              <a:cs typeface="Calibri"/>
            </a:endParaRPr>
          </a:p>
          <a:p>
            <a:pPr marL="263525" marR="231140" indent="-172720">
              <a:lnSpc>
                <a:spcPct val="100000"/>
              </a:lnSpc>
              <a:spcBef>
                <a:spcPts val="5"/>
              </a:spcBef>
              <a:buChar char="-"/>
              <a:tabLst>
                <a:tab pos="264160" algn="l"/>
              </a:tabLst>
            </a:pPr>
            <a:r>
              <a:rPr lang="en-US" sz="1200" spc="-10" dirty="0">
                <a:latin typeface="Calibri"/>
                <a:cs typeface="Calibri"/>
              </a:rPr>
              <a:t>If the activity subject to VAT is part of these statutory objectives, it will be subject to preferential rate of</a:t>
            </a:r>
            <a:r>
              <a:rPr sz="1200" spc="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7%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</a:t>
            </a:r>
            <a:r>
              <a:rPr lang="en-US" sz="1200" spc="-10" dirty="0">
                <a:latin typeface="Calibri"/>
                <a:cs typeface="Calibri"/>
              </a:rPr>
              <a:t>the standard rate is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7%)</a:t>
            </a:r>
            <a:endParaRPr lang="en-US" sz="1200" spc="-5" dirty="0">
              <a:latin typeface="Calibri"/>
              <a:cs typeface="Calibri"/>
            </a:endParaRPr>
          </a:p>
          <a:p>
            <a:pPr marL="263525" marR="231140" indent="-172720">
              <a:lnSpc>
                <a:spcPct val="100000"/>
              </a:lnSpc>
              <a:spcBef>
                <a:spcPts val="5"/>
              </a:spcBef>
              <a:buChar char="-"/>
              <a:tabLst>
                <a:tab pos="264160" algn="l"/>
              </a:tabLst>
            </a:pPr>
            <a:endParaRPr lang="en-US" sz="1200" spc="-5" dirty="0">
              <a:latin typeface="Calibri"/>
              <a:cs typeface="Calibri"/>
            </a:endParaRPr>
          </a:p>
          <a:p>
            <a:pPr marL="263525" marR="231140" indent="-172720">
              <a:lnSpc>
                <a:spcPct val="100000"/>
              </a:lnSpc>
              <a:spcBef>
                <a:spcPts val="5"/>
              </a:spcBef>
              <a:buChar char="-"/>
              <a:tabLst>
                <a:tab pos="264160" algn="l"/>
              </a:tabLst>
            </a:pPr>
            <a:endParaRPr sz="12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9663" y="1098803"/>
            <a:ext cx="1793748" cy="31851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59663" y="1098803"/>
            <a:ext cx="1793875" cy="258403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42544" rIns="0" bIns="0" rtlCol="0">
            <a:spAutoFit/>
          </a:bodyPr>
          <a:lstStyle/>
          <a:p>
            <a:pPr marL="508634">
              <a:lnSpc>
                <a:spcPct val="100000"/>
              </a:lnSpc>
              <a:spcBef>
                <a:spcPts val="334"/>
              </a:spcBef>
            </a:pPr>
            <a:r>
              <a:rPr lang="en-US" sz="1400" b="1" spc="-25" dirty="0">
                <a:latin typeface="Calibri"/>
                <a:cs typeface="Calibri"/>
              </a:rPr>
              <a:t>CROATIA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95144" y="1086611"/>
            <a:ext cx="1702308" cy="3429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295144" y="1086611"/>
            <a:ext cx="1702435" cy="270587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433705">
              <a:lnSpc>
                <a:spcPct val="100000"/>
              </a:lnSpc>
              <a:spcBef>
                <a:spcPts val="430"/>
              </a:spcBef>
            </a:pPr>
            <a:r>
              <a:rPr lang="en-US" sz="1400" b="1" spc="-10" dirty="0">
                <a:latin typeface="Calibri"/>
                <a:cs typeface="Calibri"/>
              </a:rPr>
              <a:t>FRANCE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40708" y="1086611"/>
            <a:ext cx="1580388" cy="34290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140708" y="1086611"/>
            <a:ext cx="1580515" cy="270587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330835">
              <a:lnSpc>
                <a:spcPct val="100000"/>
              </a:lnSpc>
              <a:spcBef>
                <a:spcPts val="430"/>
              </a:spcBef>
            </a:pPr>
            <a:r>
              <a:rPr lang="en-US" sz="1400" b="1" dirty="0">
                <a:latin typeface="Calibri"/>
                <a:cs typeface="Calibri"/>
              </a:rPr>
              <a:t>GERMANY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64352" y="1077467"/>
            <a:ext cx="1562100" cy="276999"/>
          </a:xfrm>
          <a:prstGeom prst="rect">
            <a:avLst/>
          </a:prstGeom>
          <a:solidFill>
            <a:srgbClr val="A4A4A4"/>
          </a:solidFill>
          <a:ln w="12192">
            <a:solidFill>
              <a:srgbClr val="525252"/>
            </a:solidFill>
          </a:ln>
        </p:spPr>
        <p:txBody>
          <a:bodyPr vert="horz" wrap="square" lIns="0" tIns="60960" rIns="0" bIns="0" rtlCol="0">
            <a:spAutoFit/>
          </a:bodyPr>
          <a:lstStyle/>
          <a:p>
            <a:pPr marL="325755">
              <a:lnSpc>
                <a:spcPct val="100000"/>
              </a:lnSpc>
              <a:spcBef>
                <a:spcPts val="480"/>
              </a:spcBef>
            </a:pPr>
            <a:r>
              <a:rPr lang="en-US" sz="1400" b="1" spc="-5" dirty="0">
                <a:latin typeface="Calibri"/>
                <a:cs typeface="Calibri"/>
              </a:rPr>
              <a:t>SLOVENIA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04738" y="1532382"/>
            <a:ext cx="1524000" cy="4283865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85"/>
              </a:spcBef>
            </a:pPr>
            <a:r>
              <a:rPr lang="en-US" sz="1200" spc="-10" dirty="0">
                <a:latin typeface="Calibri"/>
                <a:cs typeface="Calibri"/>
              </a:rPr>
              <a:t>Output VAT</a:t>
            </a:r>
            <a:r>
              <a:rPr sz="1200" spc="-5" dirty="0">
                <a:latin typeface="Calibri"/>
                <a:cs typeface="Calibri"/>
              </a:rPr>
              <a:t>:</a:t>
            </a:r>
            <a:endParaRPr sz="1200" dirty="0">
              <a:latin typeface="Calibri"/>
              <a:cs typeface="Calibri"/>
            </a:endParaRPr>
          </a:p>
          <a:p>
            <a:pPr marL="264160" marR="145415" indent="-17272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Calibri"/>
                <a:cs typeface="Calibri"/>
              </a:rPr>
              <a:t>-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lang="en-US" sz="1200" spc="5" dirty="0">
                <a:latin typeface="Calibri"/>
                <a:cs typeface="Calibri"/>
              </a:rPr>
              <a:t>Exemption of certain services provided by </a:t>
            </a:r>
            <a:r>
              <a:rPr lang="en-US" sz="1200" spc="5" dirty="0" err="1">
                <a:latin typeface="Calibri"/>
                <a:cs typeface="Calibri"/>
              </a:rPr>
              <a:t>SCOs</a:t>
            </a:r>
            <a:r>
              <a:rPr sz="1200" spc="-15" dirty="0">
                <a:latin typeface="Calibri"/>
                <a:cs typeface="Calibri"/>
              </a:rPr>
              <a:t>:</a:t>
            </a:r>
            <a:r>
              <a:rPr lang="en-US" sz="1200" spc="-15" dirty="0">
                <a:latin typeface="Calibri"/>
                <a:cs typeface="Calibri"/>
              </a:rPr>
              <a:t> services for members paying membership fee</a:t>
            </a:r>
            <a:r>
              <a:rPr sz="1200" spc="-5" dirty="0">
                <a:latin typeface="Calibri"/>
                <a:cs typeface="Calibri"/>
              </a:rPr>
              <a:t>,</a:t>
            </a:r>
            <a:r>
              <a:rPr lang="en-US" sz="1200" spc="-5" dirty="0">
                <a:latin typeface="Calibri"/>
                <a:cs typeface="Calibri"/>
              </a:rPr>
              <a:t> sporting services and physical culture provided by non-profit organizations, goods and services related to charities</a:t>
            </a:r>
            <a:r>
              <a:rPr sz="1200" spc="-5" dirty="0">
                <a:latin typeface="Calibri"/>
                <a:cs typeface="Calibri"/>
              </a:rPr>
              <a:t> (</a:t>
            </a:r>
            <a:r>
              <a:rPr lang="en-US" sz="1200" spc="-5" dirty="0">
                <a:latin typeface="Calibri"/>
                <a:cs typeface="Calibri"/>
              </a:rPr>
              <a:t>and not commercial ones for gaining profit</a:t>
            </a:r>
            <a:r>
              <a:rPr sz="1200" spc="-10" dirty="0">
                <a:latin typeface="Calibri"/>
                <a:cs typeface="Calibri"/>
              </a:rPr>
              <a:t>)</a:t>
            </a:r>
            <a:endParaRPr sz="1200" dirty="0">
              <a:latin typeface="Calibri"/>
              <a:cs typeface="Calibri"/>
            </a:endParaRPr>
          </a:p>
          <a:p>
            <a:pPr marL="91440" marR="106680">
              <a:lnSpc>
                <a:spcPct val="100000"/>
              </a:lnSpc>
            </a:pPr>
            <a:r>
              <a:rPr lang="en-US" sz="1200" spc="-5" dirty="0">
                <a:latin typeface="Calibri"/>
                <a:cs typeface="Calibri"/>
              </a:rPr>
              <a:t>Input VAT</a:t>
            </a:r>
            <a:r>
              <a:rPr sz="1200" spc="-5" dirty="0">
                <a:latin typeface="Calibri"/>
                <a:cs typeface="Calibri"/>
              </a:rPr>
              <a:t>: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lang="en-US" sz="1200" dirty="0">
                <a:latin typeface="Calibri"/>
                <a:cs typeface="Calibri"/>
              </a:rPr>
              <a:t>Exempt for import of goods intended</a:t>
            </a:r>
            <a:r>
              <a:rPr lang="en-US" sz="1200" spc="-10" dirty="0">
                <a:latin typeface="Calibri"/>
                <a:cs typeface="Calibri"/>
              </a:rPr>
              <a:t> for non-profit objectives</a:t>
            </a:r>
          </a:p>
          <a:p>
            <a:pPr marL="91440" marR="106680">
              <a:lnSpc>
                <a:spcPct val="100000"/>
              </a:lnSpc>
            </a:pPr>
            <a:endParaRPr lang="en-US" sz="1200" spc="-1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33131" y="1080516"/>
            <a:ext cx="1506220" cy="276358"/>
          </a:xfrm>
          <a:prstGeom prst="rect">
            <a:avLst/>
          </a:prstGeom>
          <a:solidFill>
            <a:srgbClr val="A4A4A4"/>
          </a:solidFill>
          <a:ln w="12192">
            <a:solidFill>
              <a:srgbClr val="525252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497205">
              <a:lnSpc>
                <a:spcPct val="100000"/>
              </a:lnSpc>
              <a:spcBef>
                <a:spcPts val="475"/>
              </a:spcBef>
            </a:pPr>
            <a:r>
              <a:rPr lang="en-US" sz="1400" b="1" spc="-5" dirty="0">
                <a:latin typeface="Calibri"/>
                <a:cs typeface="Calibri"/>
              </a:rPr>
              <a:t>IRELAND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15606" y="1520189"/>
            <a:ext cx="1524000" cy="4283224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80"/>
              </a:spcBef>
            </a:pPr>
            <a:r>
              <a:rPr lang="en-US" sz="1200" spc="-5" dirty="0">
                <a:latin typeface="Calibri"/>
                <a:cs typeface="Calibri"/>
              </a:rPr>
              <a:t>Input VAT</a:t>
            </a:r>
            <a:r>
              <a:rPr sz="1200" dirty="0">
                <a:latin typeface="Calibri"/>
                <a:cs typeface="Calibri"/>
              </a:rPr>
              <a:t>:</a:t>
            </a:r>
          </a:p>
          <a:p>
            <a:pPr marL="90805" marR="215265">
              <a:lnSpc>
                <a:spcPct val="100000"/>
              </a:lnSpc>
              <a:buChar char="-"/>
              <a:tabLst>
                <a:tab pos="172085" algn="l"/>
              </a:tabLst>
            </a:pPr>
            <a:r>
              <a:rPr lang="en-US" sz="1200" spc="-5" dirty="0">
                <a:latin typeface="Calibri"/>
                <a:cs typeface="Calibri"/>
              </a:rPr>
              <a:t>Compensation plan for certain </a:t>
            </a:r>
            <a:r>
              <a:rPr lang="en-US" sz="1200" spc="-5" dirty="0" err="1">
                <a:latin typeface="Calibri"/>
                <a:cs typeface="Calibri"/>
              </a:rPr>
              <a:t>CSOs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(charities)</a:t>
            </a:r>
            <a:endParaRPr sz="1200" dirty="0">
              <a:latin typeface="Calibri"/>
              <a:cs typeface="Calibri"/>
            </a:endParaRPr>
          </a:p>
          <a:p>
            <a:pPr marL="90805" marR="133985">
              <a:lnSpc>
                <a:spcPct val="100000"/>
              </a:lnSpc>
              <a:buChar char="-"/>
              <a:tabLst>
                <a:tab pos="172085" algn="l"/>
              </a:tabLst>
            </a:pPr>
            <a:r>
              <a:rPr lang="en-US" sz="1200" dirty="0">
                <a:latin typeface="Calibri"/>
                <a:cs typeface="Calibri"/>
              </a:rPr>
              <a:t>Refund of part of VAT paid in the previous year if they had not claimed it in an other manner</a:t>
            </a:r>
            <a:endParaRPr sz="1200" dirty="0">
              <a:latin typeface="Calibri"/>
              <a:cs typeface="Calibri"/>
            </a:endParaRPr>
          </a:p>
          <a:p>
            <a:pPr marL="90805" marR="631190">
              <a:lnSpc>
                <a:spcPct val="100000"/>
              </a:lnSpc>
              <a:spcBef>
                <a:spcPts val="5"/>
              </a:spcBef>
              <a:buChar char="-"/>
              <a:tabLst>
                <a:tab pos="172085" algn="l"/>
              </a:tabLst>
            </a:pPr>
            <a:r>
              <a:rPr lang="en-US" sz="1200" spc="-5" dirty="0">
                <a:latin typeface="Calibri"/>
                <a:cs typeface="Calibri"/>
              </a:rPr>
              <a:t>Only for expenses related to their charity</a:t>
            </a:r>
            <a:r>
              <a:rPr sz="1200" spc="-10" dirty="0">
                <a:latin typeface="Calibri"/>
                <a:cs typeface="Calibri"/>
              </a:rPr>
              <a:t>/</a:t>
            </a:r>
            <a:r>
              <a:rPr lang="en-US" sz="1200" spc="-10" dirty="0">
                <a:latin typeface="Calibri"/>
                <a:cs typeface="Calibri"/>
              </a:rPr>
              <a:t>activities</a:t>
            </a:r>
            <a:r>
              <a:rPr lang="en-US" sz="1200" spc="-5" dirty="0">
                <a:latin typeface="Calibri"/>
                <a:cs typeface="Calibri"/>
              </a:rPr>
              <a:t> up to</a:t>
            </a:r>
            <a:r>
              <a:rPr lang="en-US" sz="1200" spc="-10" dirty="0">
                <a:latin typeface="Calibri"/>
                <a:cs typeface="Calibri"/>
              </a:rPr>
              <a:t> 5 mill. Euros </a:t>
            </a:r>
            <a:r>
              <a:rPr lang="en-US" sz="1200" spc="-20" dirty="0">
                <a:latin typeface="Calibri"/>
                <a:cs typeface="Calibri"/>
              </a:rPr>
              <a:t>annually</a:t>
            </a:r>
            <a:endParaRPr sz="1200" dirty="0">
              <a:latin typeface="Calibri"/>
              <a:cs typeface="Calibri"/>
            </a:endParaRPr>
          </a:p>
          <a:p>
            <a:pPr marL="172085" indent="-81280">
              <a:lnSpc>
                <a:spcPct val="100000"/>
              </a:lnSpc>
              <a:buChar char="-"/>
              <a:tabLst>
                <a:tab pos="172085" algn="l"/>
              </a:tabLst>
            </a:pPr>
            <a:r>
              <a:rPr lang="en-US" sz="1200" dirty="0">
                <a:latin typeface="Calibri"/>
                <a:cs typeface="Calibri"/>
              </a:rPr>
              <a:t>VAT refund when they purchase specific equipment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</a:t>
            </a:r>
            <a:r>
              <a:rPr lang="en-US" sz="1200" spc="-10" dirty="0">
                <a:latin typeface="Calibri"/>
                <a:cs typeface="Calibri"/>
              </a:rPr>
              <a:t>medical</a:t>
            </a:r>
            <a:r>
              <a:rPr sz="1200" spc="-10" dirty="0">
                <a:latin typeface="Calibri"/>
                <a:cs typeface="Calibri"/>
              </a:rPr>
              <a:t>,</a:t>
            </a:r>
            <a:endParaRPr sz="1200" dirty="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</a:pPr>
            <a:r>
              <a:rPr lang="en-US" sz="1200" spc="-5" dirty="0">
                <a:latin typeface="Calibri"/>
                <a:cs typeface="Calibri"/>
              </a:rPr>
              <a:t>rescue</a:t>
            </a:r>
            <a:r>
              <a:rPr sz="1200" spc="-5" dirty="0">
                <a:latin typeface="Calibri"/>
                <a:cs typeface="Calibri"/>
              </a:rPr>
              <a:t>)</a:t>
            </a:r>
            <a:endParaRPr lang="en-US" sz="1200" spc="-5" dirty="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</a:pPr>
            <a:endParaRPr sz="1200" dirty="0">
              <a:latin typeface="Calibri"/>
              <a:cs typeface="Calibri"/>
            </a:endParaRPr>
          </a:p>
        </p:txBody>
      </p:sp>
      <p:pic>
        <p:nvPicPr>
          <p:cNvPr id="19" name="object 7">
            <a:extLst>
              <a:ext uri="{FF2B5EF4-FFF2-40B4-BE49-F238E27FC236}">
                <a16:creationId xmlns:a16="http://schemas.microsoft.com/office/drawing/2014/main" id="{CDE520C4-2E1E-B58C-FD39-99590ADFFE9A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800" y="560454"/>
            <a:ext cx="549656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-20" dirty="0">
                <a:solidFill>
                  <a:srgbClr val="C00000"/>
                </a:solidFill>
              </a:rPr>
              <a:t>Regulation in North Macedonia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993444" y="1080871"/>
            <a:ext cx="7593965" cy="4719241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lang="en-US" sz="2000" dirty="0">
                <a:latin typeface="Calibri"/>
                <a:cs typeface="Calibri"/>
              </a:rPr>
              <a:t>Input VAT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spc="-15" dirty="0">
                <a:latin typeface="Calibri"/>
                <a:cs typeface="Calibri"/>
              </a:rPr>
              <a:t>Mandatory for </a:t>
            </a:r>
            <a:r>
              <a:rPr lang="en-US" sz="2000" spc="-15" dirty="0" err="1">
                <a:latin typeface="Calibri"/>
                <a:cs typeface="Calibri"/>
              </a:rPr>
              <a:t>CSOs</a:t>
            </a:r>
            <a:r>
              <a:rPr lang="en-US" sz="2000" spc="-15" dirty="0">
                <a:latin typeface="Calibri"/>
                <a:cs typeface="Calibri"/>
              </a:rPr>
              <a:t>, with two exceptions</a:t>
            </a:r>
            <a:r>
              <a:rPr sz="2000" spc="-5" dirty="0">
                <a:latin typeface="Calibri"/>
                <a:cs typeface="Calibri"/>
              </a:rPr>
              <a:t>:</a:t>
            </a:r>
            <a:endParaRPr sz="2000" dirty="0">
              <a:latin typeface="Calibri"/>
              <a:cs typeface="Calibri"/>
            </a:endParaRPr>
          </a:p>
          <a:p>
            <a:pPr marL="697865" marR="5080" lvl="1" indent="-228600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698500" algn="l"/>
              </a:tabLst>
            </a:pPr>
            <a:r>
              <a:rPr lang="en-US" sz="1600" spc="-10" dirty="0">
                <a:latin typeface="Calibri"/>
                <a:cs typeface="Calibri"/>
              </a:rPr>
              <a:t>Goods and services procured in projects by international institutions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–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lang="en-US" sz="1600" dirty="0">
                <a:latin typeface="Calibri"/>
                <a:cs typeface="Calibri"/>
              </a:rPr>
              <a:t>including co-funding from the Budget under the decentralized IPA</a:t>
            </a:r>
            <a:r>
              <a:rPr sz="1600" dirty="0">
                <a:latin typeface="Calibri"/>
                <a:cs typeface="Calibri"/>
              </a:rPr>
              <a:t>,</a:t>
            </a:r>
            <a:r>
              <a:rPr lang="en-US" sz="1600" dirty="0">
                <a:latin typeface="Calibri"/>
                <a:cs typeface="Calibri"/>
              </a:rPr>
              <a:t> however, not the share of </a:t>
            </a:r>
            <a:r>
              <a:rPr lang="en-US" sz="1600" dirty="0" err="1">
                <a:latin typeface="Calibri"/>
                <a:cs typeface="Calibri"/>
              </a:rPr>
              <a:t>CSOs</a:t>
            </a:r>
            <a:r>
              <a:rPr lang="en-US" sz="1600" dirty="0">
                <a:latin typeface="Calibri"/>
                <a:cs typeface="Calibri"/>
              </a:rPr>
              <a:t> in the projects</a:t>
            </a:r>
            <a:endParaRPr sz="1600" dirty="0">
              <a:latin typeface="Calibri"/>
              <a:cs typeface="Calibri"/>
            </a:endParaRPr>
          </a:p>
          <a:p>
            <a:pPr marL="697865" marR="605790" lvl="1" indent="-22860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698500" algn="l"/>
              </a:tabLst>
            </a:pPr>
            <a:r>
              <a:rPr lang="en-US" sz="1600" spc="-20" dirty="0">
                <a:latin typeface="Calibri"/>
                <a:cs typeface="Calibri"/>
              </a:rPr>
              <a:t>According to the Law on donations and sponsorships, for donations by individual and corporate donors</a:t>
            </a:r>
            <a:r>
              <a:rPr sz="1600" spc="-10" dirty="0">
                <a:latin typeface="Calibri"/>
                <a:cs typeface="Calibri"/>
              </a:rPr>
              <a:t>.</a:t>
            </a:r>
            <a:r>
              <a:rPr lang="en-US" sz="1600" spc="-10" dirty="0">
                <a:latin typeface="Calibri"/>
                <a:cs typeface="Calibri"/>
              </a:rPr>
              <a:t> Also applicable for monetary and in-kind donations</a:t>
            </a:r>
            <a:endParaRPr sz="16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22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lang="en-US" sz="2000" spc="-5" dirty="0">
                <a:latin typeface="Calibri"/>
                <a:cs typeface="Calibri"/>
              </a:rPr>
              <a:t>Output VAT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84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spc="-5" dirty="0">
                <a:latin typeface="Calibri"/>
                <a:cs typeface="Calibri"/>
              </a:rPr>
              <a:t>There is no preferential treatment for the goods and services by </a:t>
            </a:r>
            <a:r>
              <a:rPr lang="en-US" sz="2000" spc="-5" dirty="0" err="1">
                <a:latin typeface="Calibri"/>
                <a:cs typeface="Calibri"/>
              </a:rPr>
              <a:t>CSOs</a:t>
            </a:r>
            <a:endParaRPr sz="2000" dirty="0">
              <a:latin typeface="Calibri"/>
              <a:cs typeface="Calibri"/>
            </a:endParaRPr>
          </a:p>
          <a:p>
            <a:pPr marL="299085" marR="673100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spc="-5" dirty="0">
                <a:latin typeface="Calibri"/>
                <a:cs typeface="Calibri"/>
              </a:rPr>
              <a:t>VAT exemption for certain services in the field of culture, health, the social sphere</a:t>
            </a:r>
            <a:endParaRPr sz="2000" dirty="0">
              <a:latin typeface="Calibri"/>
              <a:cs typeface="Calibri"/>
            </a:endParaRPr>
          </a:p>
          <a:p>
            <a:pPr marL="299085" marR="63500" indent="-28702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spc="-30" dirty="0" err="1">
                <a:latin typeface="Calibri"/>
                <a:cs typeface="Calibri"/>
              </a:rPr>
              <a:t>CSOs</a:t>
            </a:r>
            <a:r>
              <a:rPr lang="en-US" sz="2000" spc="-30" dirty="0">
                <a:latin typeface="Calibri"/>
                <a:cs typeface="Calibri"/>
              </a:rPr>
              <a:t> become VAT payers when their annual income from economic activity</a:t>
            </a:r>
            <a:r>
              <a:rPr lang="en-US" sz="2000" spc="-35" dirty="0">
                <a:latin typeface="Calibri"/>
                <a:cs typeface="Calibri"/>
              </a:rPr>
              <a:t> subject to VAT shall exceed the threshold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lang="en-US" sz="2000" spc="-35" dirty="0">
                <a:latin typeface="Calibri"/>
                <a:cs typeface="Calibri"/>
              </a:rPr>
              <a:t>of 2 million MKD.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1017" y="597535"/>
            <a:ext cx="3970783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-5" dirty="0">
                <a:solidFill>
                  <a:srgbClr val="C00000"/>
                </a:solidFill>
              </a:rPr>
              <a:t>Questions for discussion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1008684" y="1715211"/>
            <a:ext cx="7614920" cy="2706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99720" algn="l"/>
              </a:tabLst>
            </a:pPr>
            <a:r>
              <a:rPr lang="uz-Cyrl-UZ" sz="2000" dirty="0"/>
              <a:t>What is the existing experience in the implementation of the VAT legislation</a:t>
            </a:r>
            <a:r>
              <a:rPr sz="2000" spc="-5" dirty="0">
                <a:latin typeface="Calibri"/>
                <a:cs typeface="Calibri"/>
              </a:rPr>
              <a:t>?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lang="uz-Cyrl-UZ" sz="2000" dirty="0"/>
              <a:t>Are CSOs facing challenges in its implementation and how these challenges can be overcome</a:t>
            </a:r>
            <a:r>
              <a:rPr sz="2000" spc="-5" dirty="0">
                <a:latin typeface="Calibri"/>
                <a:cs typeface="Calibri"/>
              </a:rPr>
              <a:t>?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lang="uz-Cyrl-UZ" sz="2000" dirty="0"/>
              <a:t>Can the VAT treatment of CSOs be improved by alleviating the financial burden of the input VAT in particular for the small CSOs etc.</a:t>
            </a:r>
            <a:r>
              <a:rPr sz="2000" dirty="0">
                <a:latin typeface="Calibri"/>
                <a:cs typeface="Calibri"/>
              </a:rPr>
              <a:t>?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DFCE7A98-F9B3-8680-64AC-7FB23991E47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1116" y="4408754"/>
            <a:ext cx="7541767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n-US" spc="-5" dirty="0"/>
              <a:t>TAX INCENTIVES ON PHILANTHROPIC GIVING</a:t>
            </a:r>
            <a:endParaRPr spc="-20" dirty="0"/>
          </a:p>
        </p:txBody>
      </p:sp>
      <p:pic>
        <p:nvPicPr>
          <p:cNvPr id="3" name="object 5">
            <a:extLst>
              <a:ext uri="{FF2B5EF4-FFF2-40B4-BE49-F238E27FC236}">
                <a16:creationId xmlns:a16="http://schemas.microsoft.com/office/drawing/2014/main" id="{E8DEF665-05FF-FBF4-2B43-0AE2AA94105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pic>
        <p:nvPicPr>
          <p:cNvPr id="4" name="object 7">
            <a:extLst>
              <a:ext uri="{FF2B5EF4-FFF2-40B4-BE49-F238E27FC236}">
                <a16:creationId xmlns:a16="http://schemas.microsoft.com/office/drawing/2014/main" id="{8D4A3EEA-238D-443D-DBFB-6759FB49B14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9106" y="597535"/>
            <a:ext cx="7083425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-15" dirty="0">
                <a:solidFill>
                  <a:srgbClr val="C00000"/>
                </a:solidFill>
              </a:rPr>
              <a:t>Comparative experience from EU and Western Balkans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993444" y="1578575"/>
            <a:ext cx="7353934" cy="4130618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63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spc="-5" dirty="0">
                <a:latin typeface="Calibri"/>
                <a:cs typeface="Calibri"/>
              </a:rPr>
              <a:t>Tax benefits for individual and corporate donors</a:t>
            </a:r>
            <a:endParaRPr sz="20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414"/>
              </a:spcBef>
              <a:buFont typeface="Wingdings"/>
              <a:buChar char=""/>
              <a:tabLst>
                <a:tab pos="698500" algn="l"/>
              </a:tabLst>
            </a:pPr>
            <a:r>
              <a:rPr lang="en-US" sz="1600" spc="-10" dirty="0">
                <a:latin typeface="Calibri"/>
                <a:cs typeface="Calibri"/>
              </a:rPr>
              <a:t>Almost all countries provide for tax incentives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dirty="0">
                <a:latin typeface="Calibri"/>
                <a:cs typeface="Calibri"/>
              </a:rPr>
              <a:t>VAT on donations</a:t>
            </a:r>
            <a:endParaRPr sz="20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698500" algn="l"/>
              </a:tabLst>
            </a:pPr>
            <a:r>
              <a:rPr lang="en-US" sz="1600" spc="-15" dirty="0">
                <a:latin typeface="Calibri"/>
                <a:cs typeface="Calibri"/>
              </a:rPr>
              <a:t>Certain incentives on donated goods and services</a:t>
            </a:r>
            <a:endParaRPr sz="16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698500" algn="l"/>
              </a:tabLst>
            </a:pPr>
            <a:r>
              <a:rPr lang="en-US" sz="1600" spc="-15" dirty="0">
                <a:latin typeface="Calibri"/>
                <a:cs typeface="Calibri"/>
              </a:rPr>
              <a:t>VAT exemption for SMS donations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5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spc="-5" dirty="0">
                <a:latin typeface="Calibri"/>
                <a:cs typeface="Calibri"/>
              </a:rPr>
              <a:t>Tax on gifts and inheritance</a:t>
            </a:r>
            <a:endParaRPr sz="20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414"/>
              </a:spcBef>
              <a:buFont typeface="Wingdings"/>
              <a:buChar char=""/>
              <a:tabLst>
                <a:tab pos="698500" algn="l"/>
              </a:tabLst>
            </a:pPr>
            <a:r>
              <a:rPr lang="en-US" sz="1600" spc="-30" dirty="0" err="1">
                <a:latin typeface="Calibri"/>
                <a:cs typeface="Calibri"/>
              </a:rPr>
              <a:t>CSOs</a:t>
            </a:r>
            <a:r>
              <a:rPr lang="en-US" sz="1600" spc="-30" dirty="0">
                <a:latin typeface="Calibri"/>
                <a:cs typeface="Calibri"/>
              </a:rPr>
              <a:t> with public benefit status are exempt from this tax in almost all EU countries</a:t>
            </a:r>
            <a:endParaRPr sz="16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380"/>
              </a:spcBef>
              <a:buFont typeface="Wingdings"/>
              <a:buChar char=""/>
              <a:tabLst>
                <a:tab pos="698500" algn="l"/>
              </a:tabLst>
            </a:pPr>
            <a:r>
              <a:rPr lang="en-US" sz="1600" spc="-5" dirty="0">
                <a:latin typeface="Calibri"/>
                <a:cs typeface="Calibri"/>
              </a:rPr>
              <a:t>In Croatia, only humanitarian and the Red Cross; in Bulgaria for inheritance up to 125.000 EUR.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5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dirty="0">
                <a:latin typeface="Calibri"/>
                <a:cs typeface="Calibri"/>
              </a:rPr>
              <a:t>International philanthropy</a:t>
            </a:r>
            <a:endParaRPr sz="20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414"/>
              </a:spcBef>
              <a:buFont typeface="Wingdings"/>
              <a:buChar char=""/>
              <a:tabLst>
                <a:tab pos="698500" algn="l"/>
              </a:tabLst>
            </a:pPr>
            <a:r>
              <a:rPr lang="en-US" sz="1600" spc="-15" dirty="0">
                <a:latin typeface="Calibri"/>
                <a:cs typeface="Calibri"/>
              </a:rPr>
              <a:t>Free movement of capital, consequently applicable to donations</a:t>
            </a:r>
            <a:endParaRPr sz="16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380"/>
              </a:spcBef>
              <a:buFont typeface="Wingdings"/>
              <a:buChar char=""/>
              <a:tabLst>
                <a:tab pos="698500" algn="l"/>
              </a:tabLst>
            </a:pPr>
            <a:r>
              <a:rPr lang="en-US" sz="1600" spc="-5" dirty="0">
                <a:latin typeface="Calibri"/>
                <a:cs typeface="Calibri"/>
              </a:rPr>
              <a:t>Tax exemption for donors to comparatively similar </a:t>
            </a:r>
            <a:r>
              <a:rPr lang="en-US" sz="1600" spc="-5" dirty="0" err="1">
                <a:latin typeface="Calibri"/>
                <a:cs typeface="Calibri"/>
              </a:rPr>
              <a:t>CSOs</a:t>
            </a:r>
            <a:r>
              <a:rPr lang="en-US" sz="1600" spc="-5" dirty="0">
                <a:latin typeface="Calibri"/>
                <a:cs typeface="Calibri"/>
              </a:rPr>
              <a:t> in the EU</a:t>
            </a:r>
            <a:endParaRPr sz="16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698500" algn="l"/>
              </a:tabLst>
            </a:pPr>
            <a:r>
              <a:rPr lang="en-US" sz="1600" spc="-10" dirty="0">
                <a:latin typeface="Calibri"/>
                <a:cs typeface="Calibri"/>
              </a:rPr>
              <a:t>Challenge for most EU countries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97C6F2C8-1FD3-86B6-9162-8ACFC714EC5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384174"/>
            <a:ext cx="631444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en-US" sz="2800" spc="-5" dirty="0">
                <a:solidFill>
                  <a:srgbClr val="C00000"/>
                </a:solidFill>
              </a:rPr>
              <a:t>Tax benefits for individual and corporate donors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993444" y="1367374"/>
            <a:ext cx="7537450" cy="3943387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lang="en-US" sz="2000" dirty="0">
                <a:latin typeface="Calibri"/>
                <a:cs typeface="Calibri"/>
              </a:rPr>
              <a:t>Two basic models</a:t>
            </a:r>
            <a:r>
              <a:rPr sz="2000" spc="-20" dirty="0">
                <a:latin typeface="Calibri"/>
                <a:cs typeface="Calibri"/>
              </a:rPr>
              <a:t>: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14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5" dirty="0">
                <a:latin typeface="Calibri"/>
                <a:cs typeface="Calibri"/>
              </a:rPr>
              <a:t>Tax reduction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(</a:t>
            </a:r>
            <a:r>
              <a:rPr lang="en-US" sz="1600" spc="-25" dirty="0">
                <a:latin typeface="Calibri"/>
                <a:cs typeface="Calibri"/>
              </a:rPr>
              <a:t>from the principal</a:t>
            </a:r>
            <a:r>
              <a:rPr sz="1600" spc="-10" dirty="0">
                <a:latin typeface="Calibri"/>
                <a:cs typeface="Calibri"/>
              </a:rPr>
              <a:t>)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-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lang="en-US" sz="1600" spc="-5" dirty="0">
                <a:latin typeface="Calibri"/>
                <a:cs typeface="Calibri"/>
              </a:rPr>
              <a:t>predominant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5" dirty="0">
                <a:latin typeface="Calibri"/>
                <a:cs typeface="Calibri"/>
              </a:rPr>
              <a:t>Tax credit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(</a:t>
            </a:r>
            <a:r>
              <a:rPr lang="en-US" sz="1600" spc="-25" dirty="0">
                <a:latin typeface="Calibri"/>
                <a:cs typeface="Calibri"/>
              </a:rPr>
              <a:t>from the tax</a:t>
            </a:r>
            <a:r>
              <a:rPr sz="1600" spc="-10" dirty="0">
                <a:latin typeface="Calibri"/>
                <a:cs typeface="Calibri"/>
              </a:rPr>
              <a:t>)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10" dirty="0">
                <a:latin typeface="Calibri"/>
                <a:cs typeface="Calibri"/>
              </a:rPr>
              <a:t>Hybrid approach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</a:t>
            </a:r>
            <a:r>
              <a:rPr lang="en-US" sz="1600" spc="-10" dirty="0">
                <a:latin typeface="Calibri"/>
                <a:cs typeface="Calibri"/>
              </a:rPr>
              <a:t>depending on the type of donor</a:t>
            </a:r>
            <a:r>
              <a:rPr sz="1600" spc="-10" dirty="0">
                <a:latin typeface="Calibri"/>
                <a:cs typeface="Calibri"/>
              </a:rPr>
              <a:t>)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22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000" spc="-5" dirty="0">
                <a:latin typeface="Calibri"/>
                <a:cs typeface="Calibri"/>
              </a:rPr>
              <a:t>Broad spectrum of criteria and levels</a:t>
            </a:r>
            <a:r>
              <a:rPr sz="2000" dirty="0">
                <a:latin typeface="Calibri"/>
                <a:cs typeface="Calibri"/>
              </a:rPr>
              <a:t>:</a:t>
            </a:r>
          </a:p>
          <a:p>
            <a:pPr marL="299085" indent="-287020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15" dirty="0">
                <a:latin typeface="Calibri"/>
                <a:cs typeface="Calibri"/>
              </a:rPr>
              <a:t>Subject of donation</a:t>
            </a:r>
            <a:r>
              <a:rPr sz="1600" spc="-10" dirty="0">
                <a:latin typeface="Calibri"/>
                <a:cs typeface="Calibri"/>
              </a:rPr>
              <a:t>: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lang="en-US" sz="1600" spc="-5" dirty="0">
                <a:latin typeface="Calibri"/>
                <a:cs typeface="Calibri"/>
              </a:rPr>
              <a:t>financial and non-financial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</a:t>
            </a:r>
            <a:r>
              <a:rPr lang="en-US" sz="1600" spc="-10" dirty="0">
                <a:latin typeface="Calibri"/>
                <a:cs typeface="Calibri"/>
              </a:rPr>
              <a:t>establishing the value</a:t>
            </a:r>
            <a:r>
              <a:rPr sz="1600" spc="-10" dirty="0">
                <a:latin typeface="Calibri"/>
                <a:cs typeface="Calibri"/>
              </a:rPr>
              <a:t>)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15" dirty="0">
                <a:latin typeface="Calibri"/>
                <a:cs typeface="Calibri"/>
              </a:rPr>
              <a:t>Eligibility of recipients</a:t>
            </a:r>
            <a:r>
              <a:rPr sz="1600" spc="-10" dirty="0">
                <a:latin typeface="Calibri"/>
                <a:cs typeface="Calibri"/>
              </a:rPr>
              <a:t>: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lang="en-US" sz="1600" spc="-15" dirty="0" err="1">
                <a:latin typeface="Calibri"/>
                <a:cs typeface="Calibri"/>
              </a:rPr>
              <a:t>PBOs</a:t>
            </a:r>
            <a:r>
              <a:rPr lang="en-US" sz="1600" spc="-15" dirty="0">
                <a:latin typeface="Calibri"/>
                <a:cs typeface="Calibri"/>
              </a:rPr>
              <a:t> or </a:t>
            </a:r>
            <a:r>
              <a:rPr lang="en-US" sz="1600" spc="-15" dirty="0" err="1">
                <a:latin typeface="Calibri"/>
                <a:cs typeface="Calibri"/>
              </a:rPr>
              <a:t>PB</a:t>
            </a:r>
            <a:r>
              <a:rPr lang="en-US" sz="1600" spc="-15" dirty="0">
                <a:latin typeface="Calibri"/>
                <a:cs typeface="Calibri"/>
              </a:rPr>
              <a:t> activities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4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5" dirty="0">
                <a:latin typeface="Calibri"/>
                <a:cs typeface="Calibri"/>
              </a:rPr>
              <a:t>Restricting the amounts of tax exemption</a:t>
            </a:r>
            <a:r>
              <a:rPr sz="1600" spc="-10" dirty="0">
                <a:latin typeface="Calibri"/>
                <a:cs typeface="Calibri"/>
              </a:rPr>
              <a:t>:</a:t>
            </a:r>
            <a:endParaRPr sz="16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315"/>
              </a:spcBef>
              <a:buFont typeface="Wingdings"/>
              <a:buChar char=""/>
              <a:tabLst>
                <a:tab pos="698500" algn="l"/>
              </a:tabLst>
            </a:pPr>
            <a:r>
              <a:rPr sz="1200" dirty="0">
                <a:latin typeface="Calibri"/>
                <a:cs typeface="Calibri"/>
              </a:rPr>
              <a:t>%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lang="en-US" sz="1200" spc="5" dirty="0">
                <a:latin typeface="Calibri"/>
                <a:cs typeface="Calibri"/>
              </a:rPr>
              <a:t>of the income subject to taxation, from the profit, from the total turnover or income, from tax</a:t>
            </a:r>
            <a:endParaRPr sz="1200" dirty="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35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5" dirty="0">
                <a:latin typeface="Calibri"/>
                <a:cs typeface="Calibri"/>
              </a:rPr>
              <a:t>Restricting the amount of the donation eligible for tax exemption</a:t>
            </a:r>
            <a:r>
              <a:rPr sz="1600" spc="-10" dirty="0">
                <a:latin typeface="Calibri"/>
                <a:cs typeface="Calibri"/>
              </a:rPr>
              <a:t>: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%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lang="en-US" sz="1600" spc="-30" dirty="0">
                <a:latin typeface="Calibri"/>
                <a:cs typeface="Calibri"/>
              </a:rPr>
              <a:t>of the donation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15" dirty="0">
                <a:latin typeface="Calibri"/>
                <a:cs typeface="Calibri"/>
              </a:rPr>
              <a:t>Eligibility of donations based on their size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</a:t>
            </a:r>
            <a:r>
              <a:rPr lang="en-US" sz="1600" spc="-5" dirty="0">
                <a:latin typeface="Calibri"/>
                <a:cs typeface="Calibri"/>
              </a:rPr>
              <a:t> from smallest to biggest</a:t>
            </a:r>
            <a:r>
              <a:rPr sz="1600" spc="-10" dirty="0">
                <a:latin typeface="Calibri"/>
                <a:cs typeface="Calibri"/>
              </a:rPr>
              <a:t>)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10" dirty="0">
                <a:latin typeface="Calibri"/>
                <a:cs typeface="Calibri"/>
              </a:rPr>
              <a:t>Use of special donating tools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E7E1FF19-7A37-DF61-A63F-6CCA9BBF9EE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2765" y="559054"/>
            <a:ext cx="14579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-5" dirty="0">
                <a:solidFill>
                  <a:srgbClr val="C00000"/>
                </a:solidFill>
              </a:rPr>
              <a:t>Examples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8439657" y="6477685"/>
            <a:ext cx="155575" cy="153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19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92429" y="1504950"/>
            <a:ext cx="1760220" cy="4283224"/>
          </a:xfrm>
          <a:prstGeom prst="rect">
            <a:avLst/>
          </a:prstGeom>
          <a:ln w="38100">
            <a:solidFill>
              <a:srgbClr val="6FAC46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0805" marR="147320">
              <a:lnSpc>
                <a:spcPct val="100000"/>
              </a:lnSpc>
              <a:spcBef>
                <a:spcPts val="280"/>
              </a:spcBef>
              <a:buChar char="-"/>
              <a:tabLst>
                <a:tab pos="172085" algn="l"/>
              </a:tabLst>
            </a:pPr>
            <a:r>
              <a:rPr lang="en-US" sz="1200" spc="-5" dirty="0">
                <a:latin typeface="Calibri"/>
                <a:cs typeface="Calibri"/>
              </a:rPr>
              <a:t>Corporate</a:t>
            </a:r>
            <a:r>
              <a:rPr sz="1200" spc="-5" dirty="0">
                <a:latin typeface="Calibri"/>
                <a:cs typeface="Calibri"/>
              </a:rPr>
              <a:t>: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tax reduction</a:t>
            </a:r>
            <a:r>
              <a:rPr sz="1200" spc="-5" dirty="0">
                <a:latin typeface="Calibri"/>
                <a:cs typeface="Calibri"/>
              </a:rPr>
              <a:t>, </a:t>
            </a:r>
            <a:r>
              <a:rPr sz="1200" dirty="0">
                <a:latin typeface="Calibri"/>
                <a:cs typeface="Calibri"/>
              </a:rPr>
              <a:t> 2%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lang="en-US" sz="1200" spc="-10" dirty="0">
                <a:latin typeface="Calibri"/>
                <a:cs typeface="Calibri"/>
              </a:rPr>
              <a:t>of the total income</a:t>
            </a:r>
            <a:endParaRPr sz="1200" dirty="0">
              <a:latin typeface="Calibri"/>
              <a:cs typeface="Calibri"/>
            </a:endParaRPr>
          </a:p>
          <a:p>
            <a:pPr marL="90805" marR="177800">
              <a:lnSpc>
                <a:spcPct val="100000"/>
              </a:lnSpc>
              <a:buChar char="-"/>
              <a:tabLst>
                <a:tab pos="172085" algn="l"/>
              </a:tabLst>
            </a:pPr>
            <a:r>
              <a:rPr lang="en-US" sz="1200" spc="-5" dirty="0">
                <a:latin typeface="Calibri"/>
                <a:cs typeface="Calibri"/>
              </a:rPr>
              <a:t>Individual</a:t>
            </a:r>
            <a:r>
              <a:rPr sz="1200" spc="-5" dirty="0">
                <a:latin typeface="Calibri"/>
                <a:cs typeface="Calibri"/>
              </a:rPr>
              <a:t>: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tax reduction</a:t>
            </a:r>
            <a:r>
              <a:rPr sz="1200" spc="-5" dirty="0">
                <a:latin typeface="Calibri"/>
                <a:cs typeface="Calibri"/>
              </a:rPr>
              <a:t>, </a:t>
            </a:r>
            <a:r>
              <a:rPr sz="1200" dirty="0">
                <a:latin typeface="Calibri"/>
                <a:cs typeface="Calibri"/>
              </a:rPr>
              <a:t> 2%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of the income subject to tax</a:t>
            </a:r>
            <a:r>
              <a:rPr sz="1200" spc="-10" dirty="0">
                <a:latin typeface="Calibri"/>
                <a:cs typeface="Calibri"/>
              </a:rPr>
              <a:t>. </a:t>
            </a:r>
            <a:r>
              <a:rPr lang="en-US" sz="1200" spc="-10" dirty="0">
                <a:latin typeface="Calibri"/>
                <a:cs typeface="Calibri"/>
              </a:rPr>
              <a:t>It is not applicable to non-financial donations</a:t>
            </a:r>
          </a:p>
          <a:p>
            <a:pPr marL="90805" marR="177800">
              <a:lnSpc>
                <a:spcPct val="100000"/>
              </a:lnSpc>
              <a:buChar char="-"/>
              <a:tabLst>
                <a:tab pos="172085" algn="l"/>
              </a:tabLst>
            </a:pPr>
            <a:r>
              <a:rPr lang="en-US" sz="1200" spc="-10" dirty="0">
                <a:latin typeface="Calibri"/>
                <a:cs typeface="Calibri"/>
              </a:rPr>
              <a:t>For public benefit activities per areas;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there is no separate procedure</a:t>
            </a:r>
            <a:endParaRPr sz="1200" dirty="0">
              <a:latin typeface="Calibri"/>
              <a:cs typeface="Calibri"/>
            </a:endParaRPr>
          </a:p>
          <a:p>
            <a:pPr marL="262890" marR="175260" indent="-172720" algn="just">
              <a:lnSpc>
                <a:spcPct val="100000"/>
              </a:lnSpc>
              <a:buChar char="-"/>
              <a:tabLst>
                <a:tab pos="263525" algn="l"/>
              </a:tabLst>
            </a:pPr>
            <a:r>
              <a:rPr lang="en-US" sz="1200" spc="-5" dirty="0">
                <a:latin typeface="Calibri"/>
                <a:cs typeface="Calibri"/>
              </a:rPr>
              <a:t>There are not any additional obligations for reporting</a:t>
            </a:r>
            <a:endParaRPr sz="1200" dirty="0">
              <a:latin typeface="Calibri"/>
              <a:cs typeface="Calibri"/>
            </a:endParaRPr>
          </a:p>
          <a:p>
            <a:pPr marL="262890" marR="321310" indent="-172720">
              <a:lnSpc>
                <a:spcPct val="100000"/>
              </a:lnSpc>
              <a:buChar char="-"/>
              <a:tabLst>
                <a:tab pos="263525" algn="l"/>
              </a:tabLst>
            </a:pPr>
            <a:r>
              <a:rPr lang="en-US" sz="1200" spc="-5" dirty="0">
                <a:latin typeface="Calibri"/>
                <a:cs typeface="Calibri"/>
              </a:rPr>
              <a:t>Non-financial donations are being documented with delivery note or other donation receipt</a:t>
            </a:r>
          </a:p>
          <a:p>
            <a:pPr marL="262890" marR="321310" indent="-172720">
              <a:lnSpc>
                <a:spcPct val="100000"/>
              </a:lnSpc>
              <a:buChar char="-"/>
              <a:tabLst>
                <a:tab pos="263525" algn="l"/>
              </a:tabLst>
            </a:pPr>
            <a:endParaRPr lang="en-US" sz="1200" spc="-5" dirty="0">
              <a:latin typeface="Calibri"/>
              <a:cs typeface="Calibri"/>
            </a:endParaRPr>
          </a:p>
          <a:p>
            <a:pPr marL="262890" marR="321310" indent="-172720">
              <a:lnSpc>
                <a:spcPct val="100000"/>
              </a:lnSpc>
              <a:buChar char="-"/>
              <a:tabLst>
                <a:tab pos="263525" algn="l"/>
              </a:tabLst>
            </a:pPr>
            <a:endParaRPr lang="en-US" sz="1200" spc="-5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98954" y="1504950"/>
            <a:ext cx="1673860" cy="4283224"/>
          </a:xfrm>
          <a:prstGeom prst="rect">
            <a:avLst/>
          </a:prstGeom>
          <a:ln w="38100">
            <a:solidFill>
              <a:srgbClr val="6FAC46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263525" marR="135255" indent="-172720">
              <a:lnSpc>
                <a:spcPct val="100000"/>
              </a:lnSpc>
              <a:spcBef>
                <a:spcPts val="280"/>
              </a:spcBef>
            </a:pPr>
            <a:r>
              <a:rPr sz="1200" dirty="0">
                <a:latin typeface="Calibri"/>
                <a:cs typeface="Calibri"/>
              </a:rPr>
              <a:t>-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Corporate</a:t>
            </a:r>
            <a:r>
              <a:rPr sz="1200" spc="-5" dirty="0">
                <a:latin typeface="Calibri"/>
                <a:cs typeface="Calibri"/>
              </a:rPr>
              <a:t>: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Tax credit</a:t>
            </a:r>
            <a:r>
              <a:rPr sz="1200" spc="-10" dirty="0">
                <a:latin typeface="Calibri"/>
                <a:cs typeface="Calibri"/>
              </a:rPr>
              <a:t>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up to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60%</a:t>
            </a:r>
            <a:r>
              <a:rPr lang="en-US" sz="1200" dirty="0">
                <a:latin typeface="Calibri"/>
                <a:cs typeface="Calibri"/>
              </a:rPr>
              <a:t> of the donation</a:t>
            </a:r>
            <a:r>
              <a:rPr sz="1200" spc="-5" dirty="0">
                <a:latin typeface="Calibri"/>
                <a:cs typeface="Calibri"/>
              </a:rPr>
              <a:t>,</a:t>
            </a:r>
            <a:endParaRPr sz="1200" dirty="0">
              <a:latin typeface="Calibri"/>
              <a:cs typeface="Calibri"/>
            </a:endParaRPr>
          </a:p>
          <a:p>
            <a:pPr marL="263525" marR="158750" algn="just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0.5% </a:t>
            </a:r>
            <a:r>
              <a:rPr lang="en-US" sz="1200" dirty="0">
                <a:latin typeface="Calibri"/>
                <a:cs typeface="Calibri"/>
              </a:rPr>
              <a:t>of the annual income, carried forward up to</a:t>
            </a:r>
            <a:r>
              <a:rPr sz="1200" dirty="0">
                <a:latin typeface="Calibri"/>
                <a:cs typeface="Calibri"/>
              </a:rPr>
              <a:t> 5 </a:t>
            </a:r>
            <a:r>
              <a:rPr lang="en-US" sz="1200" spc="-15" dirty="0">
                <a:latin typeface="Calibri"/>
                <a:cs typeface="Calibri"/>
              </a:rPr>
              <a:t>years</a:t>
            </a:r>
            <a:r>
              <a:rPr sz="1200" spc="-15" dirty="0">
                <a:latin typeface="Calibri"/>
                <a:cs typeface="Calibri"/>
              </a:rPr>
              <a:t>.</a:t>
            </a:r>
            <a:endParaRPr sz="1200" dirty="0">
              <a:latin typeface="Calibri"/>
              <a:cs typeface="Calibri"/>
            </a:endParaRPr>
          </a:p>
          <a:p>
            <a:pPr marL="263525" marR="135255" indent="-172720">
              <a:lnSpc>
                <a:spcPct val="100000"/>
              </a:lnSpc>
              <a:buChar char="-"/>
              <a:tabLst>
                <a:tab pos="263525" algn="l"/>
              </a:tabLst>
            </a:pPr>
            <a:r>
              <a:rPr lang="en-US" sz="1200" spc="-5" dirty="0">
                <a:latin typeface="Calibri"/>
                <a:cs typeface="Calibri"/>
              </a:rPr>
              <a:t>Individual</a:t>
            </a:r>
            <a:r>
              <a:rPr sz="1200" spc="-5" dirty="0">
                <a:latin typeface="Calibri"/>
                <a:cs typeface="Calibri"/>
              </a:rPr>
              <a:t>: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tax credit</a:t>
            </a:r>
            <a:r>
              <a:rPr sz="1200" spc="-10" dirty="0">
                <a:latin typeface="Calibri"/>
                <a:cs typeface="Calibri"/>
              </a:rPr>
              <a:t>,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up to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66% </a:t>
            </a:r>
            <a:r>
              <a:rPr lang="en-US" sz="1200" spc="-20" dirty="0">
                <a:latin typeface="Calibri"/>
                <a:cs typeface="Calibri"/>
              </a:rPr>
              <a:t>of the donation</a:t>
            </a:r>
            <a:r>
              <a:rPr sz="1200" spc="-5" dirty="0">
                <a:latin typeface="Calibri"/>
                <a:cs typeface="Calibri"/>
              </a:rPr>
              <a:t>,</a:t>
            </a:r>
            <a:r>
              <a:rPr lang="en-US" sz="1200" spc="-5" dirty="0">
                <a:latin typeface="Calibri"/>
                <a:cs typeface="Calibri"/>
              </a:rPr>
              <a:t> up to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20%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of the taxable income</a:t>
            </a:r>
            <a:endParaRPr sz="1200" dirty="0">
              <a:latin typeface="Calibri"/>
              <a:cs typeface="Calibri"/>
            </a:endParaRPr>
          </a:p>
          <a:p>
            <a:pPr marL="263525" marR="476884" indent="-172720">
              <a:lnSpc>
                <a:spcPct val="100000"/>
              </a:lnSpc>
              <a:spcBef>
                <a:spcPts val="5"/>
              </a:spcBef>
              <a:buChar char="-"/>
              <a:tabLst>
                <a:tab pos="263525" algn="l"/>
              </a:tabLst>
            </a:pPr>
            <a:r>
              <a:rPr lang="en-US" sz="1200" spc="-5" dirty="0">
                <a:latin typeface="Calibri"/>
                <a:cs typeface="Calibri"/>
              </a:rPr>
              <a:t>No special obligations for reporting for donors</a:t>
            </a:r>
            <a:r>
              <a:rPr sz="1200" dirty="0">
                <a:latin typeface="Calibri"/>
                <a:cs typeface="Calibri"/>
              </a:rPr>
              <a:t>.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lang="en-US" sz="1200" spc="-10" dirty="0">
                <a:latin typeface="Calibri"/>
                <a:cs typeface="Calibri"/>
              </a:rPr>
              <a:t>In addition to the annual account, CSOs must also submit Tax Return</a:t>
            </a:r>
          </a:p>
          <a:p>
            <a:pPr marL="263525" marR="476884" indent="-172720">
              <a:lnSpc>
                <a:spcPct val="100000"/>
              </a:lnSpc>
              <a:spcBef>
                <a:spcPts val="5"/>
              </a:spcBef>
              <a:buChar char="-"/>
              <a:tabLst>
                <a:tab pos="263525" algn="l"/>
              </a:tabLst>
            </a:pPr>
            <a:endParaRPr sz="12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65853" y="1506474"/>
            <a:ext cx="1556385" cy="4283224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1440" marR="102870">
              <a:lnSpc>
                <a:spcPct val="100000"/>
              </a:lnSpc>
              <a:spcBef>
                <a:spcPts val="280"/>
              </a:spcBef>
              <a:buChar char="-"/>
              <a:tabLst>
                <a:tab pos="172720" algn="l"/>
              </a:tabLst>
            </a:pPr>
            <a:r>
              <a:rPr lang="en-US" sz="1200" spc="-5" dirty="0">
                <a:latin typeface="Calibri"/>
                <a:cs typeface="Calibri"/>
              </a:rPr>
              <a:t>Corporate</a:t>
            </a:r>
            <a:r>
              <a:rPr sz="1200" spc="-5" dirty="0">
                <a:latin typeface="Calibri"/>
                <a:cs typeface="Calibri"/>
              </a:rPr>
              <a:t>: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tax reduction up to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20%</a:t>
            </a:r>
            <a:r>
              <a:rPr lang="en-US" sz="1200" dirty="0">
                <a:latin typeface="Calibri"/>
                <a:cs typeface="Calibri"/>
              </a:rPr>
              <a:t> of the annual taxable income</a:t>
            </a:r>
            <a:r>
              <a:rPr sz="1200" spc="-10" dirty="0">
                <a:latin typeface="Calibri"/>
                <a:cs typeface="Calibri"/>
              </a:rPr>
              <a:t>.</a:t>
            </a:r>
            <a:endParaRPr sz="1200" dirty="0">
              <a:latin typeface="Calibri"/>
              <a:cs typeface="Calibri"/>
            </a:endParaRPr>
          </a:p>
          <a:p>
            <a:pPr marL="91440" marR="309245">
              <a:lnSpc>
                <a:spcPct val="100000"/>
              </a:lnSpc>
            </a:pPr>
            <a:r>
              <a:rPr lang="en-US" sz="1200" spc="-5" dirty="0">
                <a:latin typeface="Calibri"/>
                <a:cs typeface="Calibri"/>
              </a:rPr>
              <a:t>Alternately, up to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0.4%</a:t>
            </a:r>
            <a:r>
              <a:rPr lang="en-US" sz="1200" dirty="0">
                <a:latin typeface="Calibri"/>
                <a:cs typeface="Calibri"/>
              </a:rPr>
              <a:t> of the annual turnover and salaries</a:t>
            </a:r>
            <a:r>
              <a:rPr sz="1200" dirty="0">
                <a:latin typeface="Calibri"/>
                <a:cs typeface="Calibri"/>
              </a:rPr>
              <a:t>.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lang="en-US" sz="1200" spc="-35" dirty="0">
                <a:latin typeface="Calibri"/>
                <a:cs typeface="Calibri"/>
              </a:rPr>
              <a:t>May be carried forward in the upcoming years</a:t>
            </a:r>
            <a:r>
              <a:rPr sz="1200" spc="-10" dirty="0">
                <a:latin typeface="Calibri"/>
                <a:cs typeface="Calibri"/>
              </a:rPr>
              <a:t>.</a:t>
            </a:r>
            <a:endParaRPr sz="1200" dirty="0">
              <a:latin typeface="Calibri"/>
              <a:cs typeface="Calibri"/>
            </a:endParaRPr>
          </a:p>
          <a:p>
            <a:pPr marL="377825" marR="117475" indent="-287020">
              <a:lnSpc>
                <a:spcPct val="100000"/>
              </a:lnSpc>
              <a:spcBef>
                <a:spcPts val="5"/>
              </a:spcBef>
              <a:buChar char="-"/>
              <a:tabLst>
                <a:tab pos="377825" algn="l"/>
                <a:tab pos="378460" algn="l"/>
              </a:tabLst>
            </a:pPr>
            <a:r>
              <a:rPr lang="en-US" sz="1200" spc="-5" dirty="0">
                <a:latin typeface="Calibri"/>
                <a:cs typeface="Calibri"/>
              </a:rPr>
              <a:t>Individual</a:t>
            </a:r>
            <a:r>
              <a:rPr sz="1200" spc="-5" dirty="0">
                <a:latin typeface="Calibri"/>
                <a:cs typeface="Calibri"/>
              </a:rPr>
              <a:t>: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tax reduction</a:t>
            </a:r>
            <a:r>
              <a:rPr sz="1200" spc="-5" dirty="0">
                <a:latin typeface="Calibri"/>
                <a:cs typeface="Calibri"/>
              </a:rPr>
              <a:t>,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up to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20%</a:t>
            </a:r>
            <a:r>
              <a:rPr lang="en-US" sz="1200" dirty="0">
                <a:latin typeface="Calibri"/>
                <a:cs typeface="Calibri"/>
              </a:rPr>
              <a:t> of the annual taxable income</a:t>
            </a:r>
            <a:r>
              <a:rPr sz="1200" spc="-10" dirty="0">
                <a:latin typeface="Calibri"/>
                <a:cs typeface="Calibri"/>
              </a:rPr>
              <a:t>.</a:t>
            </a:r>
            <a:endParaRPr sz="1200" dirty="0">
              <a:latin typeface="Calibri"/>
              <a:cs typeface="Calibri"/>
            </a:endParaRPr>
          </a:p>
          <a:p>
            <a:pPr marL="377825" marR="126364" indent="-287020">
              <a:lnSpc>
                <a:spcPct val="100000"/>
              </a:lnSpc>
              <a:buChar char="-"/>
              <a:tabLst>
                <a:tab pos="377825" algn="l"/>
                <a:tab pos="378460" algn="l"/>
              </a:tabLst>
            </a:pPr>
            <a:r>
              <a:rPr lang="en-US" sz="1200" spc="-10" dirty="0">
                <a:latin typeface="Calibri"/>
                <a:cs typeface="Calibri"/>
              </a:rPr>
              <a:t>To </a:t>
            </a:r>
            <a:r>
              <a:rPr lang="en-US" sz="1200" spc="-10" dirty="0" err="1">
                <a:latin typeface="Calibri"/>
                <a:cs typeface="Calibri"/>
              </a:rPr>
              <a:t>CSOs</a:t>
            </a:r>
            <a:r>
              <a:rPr lang="en-US" sz="1200" spc="-10" dirty="0">
                <a:latin typeface="Calibri"/>
                <a:cs typeface="Calibri"/>
              </a:rPr>
              <a:t> with </a:t>
            </a:r>
            <a:r>
              <a:rPr lang="en-US" sz="1200" spc="-10" dirty="0" err="1">
                <a:latin typeface="Calibri"/>
                <a:cs typeface="Calibri"/>
              </a:rPr>
              <a:t>PBO</a:t>
            </a:r>
            <a:r>
              <a:rPr lang="en-US" sz="1200" spc="-10" dirty="0">
                <a:latin typeface="Calibri"/>
                <a:cs typeface="Calibri"/>
              </a:rPr>
              <a:t> status</a:t>
            </a:r>
            <a:endParaRPr sz="1200" dirty="0">
              <a:latin typeface="Calibri"/>
              <a:cs typeface="Calibri"/>
            </a:endParaRPr>
          </a:p>
          <a:p>
            <a:pPr marL="377825" marR="393065" indent="-287020">
              <a:lnSpc>
                <a:spcPct val="100000"/>
              </a:lnSpc>
              <a:buChar char="-"/>
              <a:tabLst>
                <a:tab pos="377825" algn="l"/>
                <a:tab pos="378460" algn="l"/>
              </a:tabLst>
            </a:pPr>
            <a:r>
              <a:rPr lang="en-US" sz="1200" spc="-5" dirty="0">
                <a:latin typeface="Calibri"/>
                <a:cs typeface="Calibri"/>
              </a:rPr>
              <a:t>Standard annual reporting</a:t>
            </a:r>
          </a:p>
          <a:p>
            <a:pPr marL="377825" marR="393065" indent="-287020">
              <a:lnSpc>
                <a:spcPct val="100000"/>
              </a:lnSpc>
              <a:buChar char="-"/>
              <a:tabLst>
                <a:tab pos="377825" algn="l"/>
                <a:tab pos="378460" algn="l"/>
              </a:tabLst>
            </a:pPr>
            <a:endParaRPr lang="en-US" sz="1200" spc="-5" dirty="0">
              <a:latin typeface="Calibri"/>
              <a:cs typeface="Calibri"/>
            </a:endParaRPr>
          </a:p>
          <a:p>
            <a:pPr marL="377825" marR="393065" indent="-287020">
              <a:lnSpc>
                <a:spcPct val="100000"/>
              </a:lnSpc>
              <a:buChar char="-"/>
              <a:tabLst>
                <a:tab pos="377825" algn="l"/>
                <a:tab pos="378460" algn="l"/>
              </a:tabLst>
            </a:pPr>
            <a:endParaRPr sz="12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9663" y="1098803"/>
            <a:ext cx="1793748" cy="31851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59663" y="1098803"/>
            <a:ext cx="1793875" cy="258403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42544" rIns="0" bIns="0" rtlCol="0">
            <a:spAutoFit/>
          </a:bodyPr>
          <a:lstStyle/>
          <a:p>
            <a:pPr marL="508634">
              <a:lnSpc>
                <a:spcPct val="100000"/>
              </a:lnSpc>
              <a:spcBef>
                <a:spcPts val="334"/>
              </a:spcBef>
            </a:pPr>
            <a:r>
              <a:rPr lang="en-US" sz="1400" b="1" spc="-25" dirty="0">
                <a:latin typeface="Calibri"/>
                <a:cs typeface="Calibri"/>
              </a:rPr>
              <a:t>CROATIA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95144" y="1086611"/>
            <a:ext cx="1702308" cy="3429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295144" y="1086611"/>
            <a:ext cx="1702435" cy="270587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433705">
              <a:lnSpc>
                <a:spcPct val="100000"/>
              </a:lnSpc>
              <a:spcBef>
                <a:spcPts val="430"/>
              </a:spcBef>
            </a:pPr>
            <a:r>
              <a:rPr lang="en-US" sz="1400" b="1" spc="-10" dirty="0">
                <a:latin typeface="Calibri"/>
                <a:cs typeface="Calibri"/>
              </a:rPr>
              <a:t>FRANCE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40708" y="1086611"/>
            <a:ext cx="1580388" cy="34290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140709" y="1086611"/>
            <a:ext cx="1580388" cy="270587"/>
          </a:xfrm>
          <a:prstGeom prst="rect">
            <a:avLst/>
          </a:prstGeom>
          <a:ln w="6096">
            <a:solidFill>
              <a:srgbClr val="A4A4A4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330835">
              <a:lnSpc>
                <a:spcPct val="100000"/>
              </a:lnSpc>
              <a:spcBef>
                <a:spcPts val="430"/>
              </a:spcBef>
            </a:pPr>
            <a:r>
              <a:rPr lang="en-US" sz="1400" b="1" dirty="0">
                <a:latin typeface="Calibri"/>
                <a:cs typeface="Calibri"/>
              </a:rPr>
              <a:t>GERMANY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64352" y="1077467"/>
            <a:ext cx="1580388" cy="276999"/>
          </a:xfrm>
          <a:prstGeom prst="rect">
            <a:avLst/>
          </a:prstGeom>
          <a:solidFill>
            <a:srgbClr val="A4A4A4"/>
          </a:solidFill>
          <a:ln w="12192">
            <a:solidFill>
              <a:srgbClr val="525252"/>
            </a:solidFill>
          </a:ln>
        </p:spPr>
        <p:txBody>
          <a:bodyPr vert="horz" wrap="square" lIns="0" tIns="60960" rIns="0" bIns="0" rtlCol="0">
            <a:spAutoFit/>
          </a:bodyPr>
          <a:lstStyle/>
          <a:p>
            <a:pPr marL="325755">
              <a:lnSpc>
                <a:spcPct val="100000"/>
              </a:lnSpc>
              <a:spcBef>
                <a:spcPts val="480"/>
              </a:spcBef>
            </a:pPr>
            <a:r>
              <a:rPr lang="en-US" sz="1400" b="1" spc="-5" dirty="0">
                <a:latin typeface="Calibri"/>
                <a:cs typeface="Calibri"/>
              </a:rPr>
              <a:t>SLOVENIA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04738" y="1532382"/>
            <a:ext cx="1524000" cy="4283865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91440" marR="233679">
              <a:lnSpc>
                <a:spcPct val="100000"/>
              </a:lnSpc>
              <a:spcBef>
                <a:spcPts val="285"/>
              </a:spcBef>
              <a:buChar char="-"/>
              <a:tabLst>
                <a:tab pos="172720" algn="l"/>
              </a:tabLst>
            </a:pPr>
            <a:r>
              <a:rPr lang="en-US" sz="1200" spc="-5" dirty="0">
                <a:latin typeface="Calibri"/>
                <a:cs typeface="Calibri"/>
              </a:rPr>
              <a:t>Corporate</a:t>
            </a:r>
            <a:r>
              <a:rPr sz="1200" spc="-5" dirty="0">
                <a:latin typeface="Calibri"/>
                <a:cs typeface="Calibri"/>
              </a:rPr>
              <a:t>: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tax reduction</a:t>
            </a:r>
            <a:r>
              <a:rPr sz="1200" spc="-5" dirty="0">
                <a:latin typeface="Calibri"/>
                <a:cs typeface="Calibri"/>
              </a:rPr>
              <a:t>,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0.3%</a:t>
            </a:r>
            <a:r>
              <a:rPr lang="en-US" sz="1200" dirty="0">
                <a:latin typeface="Calibri"/>
                <a:cs typeface="Calibri"/>
              </a:rPr>
              <a:t> of the taxable income</a:t>
            </a:r>
            <a:r>
              <a:rPr sz="1200" spc="-10" dirty="0">
                <a:latin typeface="Calibri"/>
                <a:cs typeface="Calibri"/>
              </a:rPr>
              <a:t>.</a:t>
            </a:r>
            <a:endParaRPr sz="1200" dirty="0">
              <a:latin typeface="Calibri"/>
              <a:cs typeface="Calibri"/>
            </a:endParaRPr>
          </a:p>
          <a:p>
            <a:pPr marL="91440" marR="109855" algn="just">
              <a:lnSpc>
                <a:spcPct val="100000"/>
              </a:lnSpc>
              <a:spcBef>
                <a:spcPts val="5"/>
              </a:spcBef>
            </a:pPr>
            <a:r>
              <a:rPr lang="en-US" sz="1200" spc="-10" dirty="0">
                <a:latin typeface="Calibri"/>
                <a:cs typeface="Calibri"/>
              </a:rPr>
              <a:t>Additional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0.2%</a:t>
            </a:r>
            <a:r>
              <a:rPr lang="en-US" sz="1200" dirty="0">
                <a:latin typeface="Calibri"/>
                <a:cs typeface="Calibri"/>
              </a:rPr>
              <a:t> for culture-related objectives</a:t>
            </a:r>
            <a:r>
              <a:rPr sz="1200" spc="-10" dirty="0">
                <a:latin typeface="Calibri"/>
                <a:cs typeface="Calibri"/>
              </a:rPr>
              <a:t>,</a:t>
            </a:r>
            <a:r>
              <a:rPr lang="en-US" sz="1200" spc="-10" dirty="0">
                <a:latin typeface="Calibri"/>
                <a:cs typeface="Calibri"/>
              </a:rPr>
              <a:t> for protection against natural and other disasters</a:t>
            </a:r>
            <a:r>
              <a:rPr sz="1200" spc="-10" dirty="0">
                <a:latin typeface="Calibri"/>
                <a:cs typeface="Calibri"/>
              </a:rPr>
              <a:t>.</a:t>
            </a:r>
            <a:r>
              <a:rPr lang="en-US" sz="1200" spc="-10" dirty="0">
                <a:latin typeface="Calibri"/>
                <a:cs typeface="Calibri"/>
              </a:rPr>
              <a:t> Carried forward in three years</a:t>
            </a:r>
            <a:endParaRPr sz="1200" dirty="0">
              <a:latin typeface="Calibri"/>
              <a:cs typeface="Calibri"/>
            </a:endParaRPr>
          </a:p>
          <a:p>
            <a:pPr marL="264160" marR="243204" indent="-172720">
              <a:lnSpc>
                <a:spcPct val="100000"/>
              </a:lnSpc>
              <a:buChar char="-"/>
              <a:tabLst>
                <a:tab pos="264160" algn="l"/>
              </a:tabLst>
            </a:pPr>
            <a:r>
              <a:rPr lang="en-US" sz="1200" dirty="0">
                <a:latin typeface="Calibri"/>
                <a:cs typeface="Calibri"/>
              </a:rPr>
              <a:t>Individual</a:t>
            </a:r>
            <a:r>
              <a:rPr sz="1200" dirty="0">
                <a:latin typeface="Calibri"/>
                <a:cs typeface="Calibri"/>
              </a:rPr>
              <a:t>:  </a:t>
            </a:r>
            <a:r>
              <a:rPr lang="en-US" sz="1200" spc="-5" dirty="0">
                <a:latin typeface="Calibri"/>
                <a:cs typeface="Calibri"/>
              </a:rPr>
              <a:t>tax designation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</a:t>
            </a:r>
            <a:r>
              <a:rPr lang="en-US" sz="1200" spc="-10" dirty="0">
                <a:latin typeface="Calibri"/>
                <a:cs typeface="Calibri"/>
              </a:rPr>
              <a:t>referral</a:t>
            </a:r>
            <a:r>
              <a:rPr sz="1200" dirty="0">
                <a:latin typeface="Calibri"/>
                <a:cs typeface="Calibri"/>
              </a:rPr>
              <a:t>),</a:t>
            </a:r>
          </a:p>
          <a:p>
            <a:pPr marL="26416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Calibri"/>
                <a:cs typeface="Calibri"/>
              </a:rPr>
              <a:t>0.5%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lang="en-US" sz="1200" spc="-20" dirty="0">
                <a:latin typeface="Calibri"/>
                <a:cs typeface="Calibri"/>
              </a:rPr>
              <a:t>of tax</a:t>
            </a:r>
            <a:endParaRPr sz="1200" dirty="0">
              <a:latin typeface="Calibri"/>
              <a:cs typeface="Calibri"/>
            </a:endParaRPr>
          </a:p>
          <a:p>
            <a:pPr marL="264160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(</a:t>
            </a:r>
            <a:r>
              <a:rPr lang="en-US" sz="1200" spc="-10" dirty="0">
                <a:latin typeface="Calibri"/>
                <a:cs typeface="Calibri"/>
              </a:rPr>
              <a:t>to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5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entities</a:t>
            </a:r>
            <a:r>
              <a:rPr sz="1200" spc="-5" dirty="0">
                <a:latin typeface="Calibri"/>
                <a:cs typeface="Calibri"/>
              </a:rPr>
              <a:t>).</a:t>
            </a:r>
            <a:endParaRPr sz="1200" dirty="0">
              <a:latin typeface="Calibri"/>
              <a:cs typeface="Calibri"/>
            </a:endParaRPr>
          </a:p>
          <a:p>
            <a:pPr marL="378460" marR="360680" indent="-287020">
              <a:lnSpc>
                <a:spcPct val="100000"/>
              </a:lnSpc>
              <a:tabLst>
                <a:tab pos="377825" algn="l"/>
              </a:tabLst>
            </a:pPr>
            <a:r>
              <a:rPr sz="1200" dirty="0">
                <a:latin typeface="Calibri"/>
                <a:cs typeface="Calibri"/>
              </a:rPr>
              <a:t>-	</a:t>
            </a:r>
            <a:r>
              <a:rPr lang="en-US" sz="1200" spc="-5" dirty="0">
                <a:latin typeface="Calibri"/>
                <a:cs typeface="Calibri"/>
              </a:rPr>
              <a:t>Standard annual reporting</a:t>
            </a:r>
          </a:p>
          <a:p>
            <a:pPr marL="378460" marR="360680" indent="-287020">
              <a:lnSpc>
                <a:spcPct val="100000"/>
              </a:lnSpc>
              <a:tabLst>
                <a:tab pos="377825" algn="l"/>
              </a:tabLst>
            </a:pPr>
            <a:endParaRPr lang="en-US" sz="1200" spc="-5" dirty="0">
              <a:latin typeface="Calibri"/>
              <a:cs typeface="Calibri"/>
            </a:endParaRPr>
          </a:p>
          <a:p>
            <a:pPr marL="378460" marR="360680" indent="-287020">
              <a:lnSpc>
                <a:spcPct val="100000"/>
              </a:lnSpc>
              <a:tabLst>
                <a:tab pos="377825" algn="l"/>
              </a:tabLst>
            </a:pPr>
            <a:endParaRPr lang="en-US" sz="1200" spc="-5" dirty="0">
              <a:latin typeface="Calibri"/>
              <a:cs typeface="Calibri"/>
            </a:endParaRPr>
          </a:p>
          <a:p>
            <a:pPr marL="378460" marR="360680" indent="-287020">
              <a:lnSpc>
                <a:spcPct val="100000"/>
              </a:lnSpc>
              <a:tabLst>
                <a:tab pos="377825" algn="l"/>
              </a:tabLst>
            </a:pPr>
            <a:endParaRPr sz="12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533131" y="1080516"/>
            <a:ext cx="1506220" cy="276358"/>
          </a:xfrm>
          <a:prstGeom prst="rect">
            <a:avLst/>
          </a:prstGeom>
          <a:solidFill>
            <a:srgbClr val="A4A4A4"/>
          </a:solidFill>
          <a:ln w="12192">
            <a:solidFill>
              <a:srgbClr val="525252"/>
            </a:solidFill>
          </a:ln>
        </p:spPr>
        <p:txBody>
          <a:bodyPr vert="horz" wrap="square" lIns="0" tIns="60325" rIns="0" bIns="0" rtlCol="0">
            <a:spAutoFit/>
          </a:bodyPr>
          <a:lstStyle/>
          <a:p>
            <a:pPr marL="280670">
              <a:lnSpc>
                <a:spcPct val="100000"/>
              </a:lnSpc>
              <a:spcBef>
                <a:spcPts val="475"/>
              </a:spcBef>
            </a:pPr>
            <a:r>
              <a:rPr lang="en-US" sz="1400" b="1" spc="-10" dirty="0">
                <a:latin typeface="Calibri"/>
                <a:cs typeface="Calibri"/>
              </a:rPr>
              <a:t>NETHERLANDS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15606" y="1520189"/>
            <a:ext cx="1523745" cy="4283865"/>
          </a:xfrm>
          <a:prstGeom prst="rect">
            <a:avLst/>
          </a:prstGeom>
          <a:ln w="28955">
            <a:solidFill>
              <a:srgbClr val="6FAC46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263525" marR="355600" indent="-172720">
              <a:lnSpc>
                <a:spcPct val="100000"/>
              </a:lnSpc>
              <a:spcBef>
                <a:spcPts val="285"/>
              </a:spcBef>
              <a:buChar char="-"/>
              <a:tabLst>
                <a:tab pos="262890" algn="l"/>
                <a:tab pos="263525" algn="l"/>
              </a:tabLst>
            </a:pPr>
            <a:r>
              <a:rPr lang="en-US" sz="1200" dirty="0">
                <a:latin typeface="Calibri"/>
                <a:cs typeface="Calibri"/>
              </a:rPr>
              <a:t>Corporate</a:t>
            </a:r>
            <a:r>
              <a:rPr sz="1200" dirty="0">
                <a:latin typeface="Calibri"/>
                <a:cs typeface="Calibri"/>
              </a:rPr>
              <a:t>:  </a:t>
            </a:r>
            <a:r>
              <a:rPr lang="en-US" sz="1200" dirty="0">
                <a:latin typeface="Calibri"/>
                <a:cs typeface="Calibri"/>
              </a:rPr>
              <a:t>tax reduction</a:t>
            </a:r>
            <a:r>
              <a:rPr sz="1200" spc="-5" dirty="0">
                <a:latin typeface="Calibri"/>
                <a:cs typeface="Calibri"/>
              </a:rPr>
              <a:t>, </a:t>
            </a:r>
            <a:r>
              <a:rPr lang="en-US" sz="1200" spc="-5" dirty="0">
                <a:latin typeface="Calibri"/>
                <a:cs typeface="Calibri"/>
              </a:rPr>
              <a:t>up to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 50%</a:t>
            </a:r>
            <a:r>
              <a:rPr lang="en-US" sz="1200" dirty="0">
                <a:latin typeface="Calibri"/>
                <a:cs typeface="Calibri"/>
              </a:rPr>
              <a:t> of profit, or up to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100.000</a:t>
            </a:r>
            <a:r>
              <a:rPr lang="en-US" sz="1200" dirty="0">
                <a:latin typeface="Calibri"/>
                <a:cs typeface="Calibri"/>
              </a:rPr>
              <a:t> EUR</a:t>
            </a:r>
            <a:endParaRPr sz="1200" dirty="0">
              <a:latin typeface="Calibri"/>
              <a:cs typeface="Calibri"/>
            </a:endParaRPr>
          </a:p>
          <a:p>
            <a:pPr marL="263525" indent="-172720">
              <a:lnSpc>
                <a:spcPct val="100000"/>
              </a:lnSpc>
              <a:buChar char="-"/>
              <a:tabLst>
                <a:tab pos="262890" algn="l"/>
                <a:tab pos="263525" algn="l"/>
              </a:tabLst>
            </a:pPr>
            <a:r>
              <a:rPr lang="en-US" sz="1200" dirty="0">
                <a:latin typeface="Calibri"/>
                <a:cs typeface="Calibri"/>
              </a:rPr>
              <a:t>Individual</a:t>
            </a:r>
            <a:r>
              <a:rPr sz="1200" dirty="0">
                <a:latin typeface="Calibri"/>
                <a:cs typeface="Calibri"/>
              </a:rPr>
              <a:t>:</a:t>
            </a:r>
          </a:p>
          <a:p>
            <a:pPr marL="263525">
              <a:lnSpc>
                <a:spcPct val="100000"/>
              </a:lnSpc>
            </a:pPr>
            <a:r>
              <a:rPr lang="en-US" sz="1200" dirty="0">
                <a:latin typeface="Calibri"/>
                <a:cs typeface="Calibri"/>
              </a:rPr>
              <a:t>Tax reduction</a:t>
            </a:r>
            <a:r>
              <a:rPr sz="1200" spc="-5" dirty="0">
                <a:latin typeface="Calibri"/>
                <a:cs typeface="Calibri"/>
              </a:rPr>
              <a:t>, </a:t>
            </a:r>
            <a:r>
              <a:rPr lang="en-US" sz="1200" dirty="0">
                <a:latin typeface="Calibri"/>
                <a:cs typeface="Calibri"/>
              </a:rPr>
              <a:t>from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1%-10%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lang="en-US" sz="1200" spc="-50" dirty="0">
                <a:latin typeface="Calibri"/>
                <a:cs typeface="Calibri"/>
              </a:rPr>
              <a:t>from gross income</a:t>
            </a:r>
            <a:r>
              <a:rPr sz="1200" dirty="0">
                <a:latin typeface="Calibri"/>
                <a:cs typeface="Calibri"/>
              </a:rPr>
              <a:t>. </a:t>
            </a:r>
            <a:r>
              <a:rPr lang="en-US" sz="1200" dirty="0">
                <a:latin typeface="Calibri"/>
                <a:cs typeface="Calibri"/>
              </a:rPr>
              <a:t>Cannot be used for donations under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1%</a:t>
            </a:r>
            <a:r>
              <a:rPr lang="en-US" sz="1200" dirty="0">
                <a:latin typeface="Calibri"/>
                <a:cs typeface="Calibri"/>
              </a:rPr>
              <a:t> or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60</a:t>
            </a:r>
            <a:r>
              <a:rPr lang="en-US" sz="1200" dirty="0">
                <a:latin typeface="Calibri"/>
                <a:cs typeface="Calibri"/>
              </a:rPr>
              <a:t> EUR</a:t>
            </a:r>
            <a:endParaRPr sz="1200" dirty="0">
              <a:latin typeface="Calibri"/>
              <a:cs typeface="Calibri"/>
            </a:endParaRPr>
          </a:p>
          <a:p>
            <a:pPr marL="263525" indent="-172720">
              <a:lnSpc>
                <a:spcPct val="100000"/>
              </a:lnSpc>
              <a:spcBef>
                <a:spcPts val="5"/>
              </a:spcBef>
              <a:buChar char="-"/>
              <a:tabLst>
                <a:tab pos="262890" algn="l"/>
                <a:tab pos="263525" algn="l"/>
              </a:tabLst>
            </a:pPr>
            <a:r>
              <a:rPr lang="en-US" sz="1200" dirty="0">
                <a:latin typeface="Calibri"/>
                <a:cs typeface="Calibri"/>
              </a:rPr>
              <a:t>For donation of at least 5 years </a:t>
            </a:r>
            <a:r>
              <a:rPr sz="1200" dirty="0">
                <a:latin typeface="Calibri"/>
                <a:cs typeface="Calibri"/>
              </a:rPr>
              <a:t>–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up to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100%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lang="en-US" sz="1200" dirty="0">
                <a:latin typeface="Calibri"/>
                <a:cs typeface="Calibri"/>
              </a:rPr>
              <a:t>of income</a:t>
            </a:r>
            <a:endParaRPr sz="1200" dirty="0">
              <a:latin typeface="Calibri"/>
              <a:cs typeface="Calibri"/>
            </a:endParaRPr>
          </a:p>
          <a:p>
            <a:pPr marL="263525" marR="167640" indent="-172720">
              <a:lnSpc>
                <a:spcPct val="100000"/>
              </a:lnSpc>
              <a:buChar char="-"/>
              <a:tabLst>
                <a:tab pos="262890" algn="l"/>
                <a:tab pos="263525" algn="l"/>
              </a:tabLst>
            </a:pPr>
            <a:r>
              <a:rPr lang="en-US" sz="1200" dirty="0">
                <a:latin typeface="Calibri"/>
                <a:cs typeface="Calibri"/>
              </a:rPr>
              <a:t>For particular topics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229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</a:t>
            </a:r>
            <a:r>
              <a:rPr lang="en-US" sz="1200" dirty="0">
                <a:latin typeface="Calibri"/>
                <a:cs typeface="Calibri"/>
              </a:rPr>
              <a:t>culture</a:t>
            </a:r>
            <a:r>
              <a:rPr sz="1200" dirty="0">
                <a:latin typeface="Calibri"/>
                <a:cs typeface="Calibri"/>
              </a:rPr>
              <a:t>) </a:t>
            </a:r>
            <a:r>
              <a:rPr lang="en-US" sz="1200" dirty="0">
                <a:latin typeface="Calibri"/>
                <a:cs typeface="Calibri"/>
              </a:rPr>
              <a:t>from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 125%-150% </a:t>
            </a:r>
            <a:r>
              <a:rPr lang="en-US" sz="1200" spc="-5" dirty="0">
                <a:latin typeface="Calibri"/>
                <a:cs typeface="Calibri"/>
              </a:rPr>
              <a:t>to </a:t>
            </a:r>
            <a:r>
              <a:rPr lang="en-US" sz="1200" dirty="0">
                <a:latin typeface="Calibri"/>
                <a:cs typeface="Calibri"/>
              </a:rPr>
              <a:t>maximum</a:t>
            </a:r>
            <a:r>
              <a:rPr lang="en-US" sz="1200" spc="-5" dirty="0">
                <a:latin typeface="Calibri"/>
                <a:cs typeface="Calibri"/>
              </a:rPr>
              <a:t> additional</a:t>
            </a:r>
            <a:r>
              <a:rPr sz="1200" dirty="0">
                <a:latin typeface="Calibri"/>
                <a:cs typeface="Calibri"/>
              </a:rPr>
              <a:t>  2500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EUR</a:t>
            </a:r>
          </a:p>
          <a:p>
            <a:pPr marL="263525" marR="167640" indent="-172720">
              <a:lnSpc>
                <a:spcPct val="100000"/>
              </a:lnSpc>
              <a:buChar char="-"/>
              <a:tabLst>
                <a:tab pos="262890" algn="l"/>
                <a:tab pos="263525" algn="l"/>
              </a:tabLst>
            </a:pPr>
            <a:endParaRPr sz="1200" dirty="0">
              <a:latin typeface="Calibri"/>
              <a:cs typeface="Calibri"/>
            </a:endParaRPr>
          </a:p>
        </p:txBody>
      </p:sp>
      <p:pic>
        <p:nvPicPr>
          <p:cNvPr id="19" name="object 7">
            <a:extLst>
              <a:ext uri="{FF2B5EF4-FFF2-40B4-BE49-F238E27FC236}">
                <a16:creationId xmlns:a16="http://schemas.microsoft.com/office/drawing/2014/main" id="{F73954C9-3A6C-5BC4-7131-39F227835BFF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3444" y="597535"/>
            <a:ext cx="35839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-15" dirty="0">
                <a:solidFill>
                  <a:srgbClr val="C00000"/>
                </a:solidFill>
              </a:rPr>
              <a:t>Additional aspects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993444" y="1132923"/>
            <a:ext cx="7531734" cy="4532651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lang="en-US" sz="2000" spc="-5" dirty="0">
                <a:latin typeface="Calibri"/>
                <a:cs typeface="Calibri"/>
              </a:rPr>
              <a:t>Food donations</a:t>
            </a:r>
            <a:r>
              <a:rPr sz="2000" spc="-5" dirty="0">
                <a:latin typeface="Calibri"/>
                <a:cs typeface="Calibri"/>
              </a:rPr>
              <a:t>: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15" dirty="0">
                <a:latin typeface="Calibri"/>
                <a:cs typeface="Calibri"/>
              </a:rPr>
              <a:t>VAT exempted when donated to food banks or similar organizations under certain conditions</a:t>
            </a:r>
            <a:endParaRPr sz="1600" dirty="0">
              <a:latin typeface="Calibri"/>
              <a:cs typeface="Calibri"/>
            </a:endParaRPr>
          </a:p>
          <a:p>
            <a:pPr marL="299085" marR="455295" indent="-287020">
              <a:lnSpc>
                <a:spcPct val="100000"/>
              </a:lnSpc>
              <a:spcBef>
                <a:spcPts val="39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15" dirty="0">
                <a:latin typeface="Calibri"/>
                <a:cs typeface="Calibri"/>
              </a:rPr>
              <a:t>Some countries have prescribed legislative provisions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</a:t>
            </a:r>
            <a:r>
              <a:rPr lang="en-US" sz="1600" spc="-10" dirty="0">
                <a:latin typeface="Calibri"/>
                <a:cs typeface="Calibri"/>
              </a:rPr>
              <a:t>limiting the value of donated food, etc.)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0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5" dirty="0">
                <a:latin typeface="Calibri"/>
                <a:cs typeface="Calibri"/>
              </a:rPr>
              <a:t>EU guidelines for food donation</a:t>
            </a:r>
            <a:endParaRPr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Wingdings"/>
              <a:buChar char=""/>
            </a:pPr>
            <a:endParaRPr sz="22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000" spc="-10" dirty="0">
                <a:latin typeface="Calibri"/>
                <a:cs typeface="Calibri"/>
              </a:rPr>
              <a:t>Procedure and Information on tax incentives</a:t>
            </a:r>
            <a:r>
              <a:rPr sz="2000" spc="-10" dirty="0">
                <a:latin typeface="Calibri"/>
                <a:cs typeface="Calibri"/>
              </a:rPr>
              <a:t>: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5" dirty="0">
                <a:latin typeface="Calibri"/>
                <a:cs typeface="Calibri"/>
              </a:rPr>
              <a:t>In all EU countries eligibility is exhibited ex-post – after giving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10" dirty="0">
                <a:latin typeface="Calibri"/>
                <a:cs typeface="Calibri"/>
              </a:rPr>
              <a:t>Different procedures</a:t>
            </a:r>
            <a:r>
              <a:rPr sz="1600" spc="-10" dirty="0">
                <a:latin typeface="Calibri"/>
                <a:cs typeface="Calibri"/>
              </a:rPr>
              <a:t>:</a:t>
            </a:r>
            <a:endParaRPr sz="16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315"/>
              </a:spcBef>
              <a:buFont typeface="Wingdings"/>
              <a:buChar char=""/>
              <a:tabLst>
                <a:tab pos="698500" algn="l"/>
              </a:tabLst>
            </a:pPr>
            <a:r>
              <a:rPr lang="en-US" sz="1200" spc="-5" dirty="0">
                <a:latin typeface="Calibri"/>
                <a:cs typeface="Calibri"/>
              </a:rPr>
              <a:t>Upon request by the tax authorities</a:t>
            </a:r>
            <a:r>
              <a:rPr sz="1200" spc="-10" dirty="0">
                <a:latin typeface="Calibri"/>
                <a:cs typeface="Calibri"/>
              </a:rPr>
              <a:t> (</a:t>
            </a:r>
            <a:r>
              <a:rPr lang="en-US" sz="1200" spc="-10" dirty="0">
                <a:latin typeface="Calibri"/>
                <a:cs typeface="Calibri"/>
              </a:rPr>
              <a:t>The Netherlands</a:t>
            </a:r>
            <a:r>
              <a:rPr sz="1200" spc="-10" dirty="0">
                <a:latin typeface="Calibri"/>
                <a:cs typeface="Calibri"/>
              </a:rPr>
              <a:t>)</a:t>
            </a:r>
            <a:endParaRPr sz="12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290"/>
              </a:spcBef>
              <a:buFont typeface="Wingdings"/>
              <a:buChar char=""/>
              <a:tabLst>
                <a:tab pos="698500" algn="l"/>
              </a:tabLst>
            </a:pPr>
            <a:r>
              <a:rPr lang="en-US" sz="1200" spc="-10" dirty="0">
                <a:latin typeface="Calibri"/>
                <a:cs typeface="Calibri"/>
              </a:rPr>
              <a:t>Proof of donation along with the Tax Return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(</a:t>
            </a:r>
            <a:r>
              <a:rPr lang="en-US" sz="1200" spc="-15" dirty="0">
                <a:latin typeface="Calibri"/>
                <a:cs typeface="Calibri"/>
              </a:rPr>
              <a:t>Germany</a:t>
            </a:r>
            <a:r>
              <a:rPr sz="1200" spc="-15" dirty="0">
                <a:latin typeface="Calibri"/>
                <a:cs typeface="Calibri"/>
              </a:rPr>
              <a:t>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Czech Republic, Poland, etc.)</a:t>
            </a:r>
            <a:endParaRPr sz="1200" dirty="0">
              <a:latin typeface="Calibri"/>
              <a:cs typeface="Calibri"/>
            </a:endParaRPr>
          </a:p>
          <a:p>
            <a:pPr marL="697865" lvl="1" indent="-229235">
              <a:lnSpc>
                <a:spcPct val="100000"/>
              </a:lnSpc>
              <a:spcBef>
                <a:spcPts val="290"/>
              </a:spcBef>
              <a:buFont typeface="Wingdings"/>
              <a:buChar char=""/>
              <a:tabLst>
                <a:tab pos="698500" algn="l"/>
              </a:tabLst>
            </a:pPr>
            <a:r>
              <a:rPr lang="en-US" sz="1200" spc="-5" dirty="0">
                <a:latin typeface="Calibri"/>
                <a:cs typeface="Calibri"/>
              </a:rPr>
              <a:t>List of donations within the year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(</a:t>
            </a:r>
            <a:r>
              <a:rPr lang="en-US" sz="1200" spc="-10" dirty="0">
                <a:latin typeface="Calibri"/>
                <a:cs typeface="Calibri"/>
              </a:rPr>
              <a:t>Poland</a:t>
            </a:r>
            <a:r>
              <a:rPr sz="1200" spc="-10" dirty="0">
                <a:latin typeface="Calibri"/>
                <a:cs typeface="Calibri"/>
              </a:rPr>
              <a:t>)</a:t>
            </a:r>
            <a:endParaRPr sz="1200" dirty="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35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10" dirty="0">
                <a:latin typeface="Calibri"/>
                <a:cs typeface="Calibri"/>
              </a:rPr>
              <a:t>There are no special obligations for reporting with donors, except for the Tax Return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5" dirty="0">
                <a:latin typeface="Calibri"/>
                <a:cs typeface="Calibri"/>
              </a:rPr>
              <a:t>For </a:t>
            </a:r>
            <a:r>
              <a:rPr lang="en-US" sz="1600" spc="-5" dirty="0" err="1">
                <a:latin typeface="Calibri"/>
                <a:cs typeface="Calibri"/>
              </a:rPr>
              <a:t>CSOs</a:t>
            </a:r>
            <a:r>
              <a:rPr lang="en-US" sz="1600" spc="-5" dirty="0">
                <a:latin typeface="Calibri"/>
                <a:cs typeface="Calibri"/>
              </a:rPr>
              <a:t>, in certain countries they are obliged to submit a list of donations over a threshold amount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(</a:t>
            </a:r>
            <a:r>
              <a:rPr lang="en-US" sz="1600" spc="-15" dirty="0">
                <a:latin typeface="Calibri"/>
                <a:cs typeface="Calibri"/>
              </a:rPr>
              <a:t>Poland</a:t>
            </a:r>
            <a:r>
              <a:rPr sz="1600" spc="-15" dirty="0">
                <a:latin typeface="Calibri"/>
                <a:cs typeface="Calibri"/>
              </a:rPr>
              <a:t>)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583B3021-BA97-9BC2-1B7A-2E8192B5196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1560" y="597535"/>
            <a:ext cx="54965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-20" dirty="0">
                <a:solidFill>
                  <a:srgbClr val="C00000"/>
                </a:solidFill>
              </a:rPr>
              <a:t>Regulation in North Macedonia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993444" y="1075011"/>
            <a:ext cx="7715250" cy="4115101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lang="en-US" sz="2000" b="1" spc="-10" dirty="0">
                <a:latin typeface="Calibri"/>
                <a:cs typeface="Calibri"/>
              </a:rPr>
              <a:t>Law on donations and sponsorships in public activities</a:t>
            </a:r>
            <a:endParaRPr sz="20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409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5" dirty="0">
                <a:latin typeface="Calibri"/>
                <a:cs typeface="Calibri"/>
              </a:rPr>
              <a:t>For financial and non-financial donations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5" dirty="0">
                <a:latin typeface="Calibri"/>
                <a:cs typeface="Calibri"/>
              </a:rPr>
              <a:t>Broad scope of recipients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10" dirty="0">
                <a:latin typeface="Calibri"/>
                <a:cs typeface="Calibri"/>
              </a:rPr>
              <a:t>Corporate donors</a:t>
            </a:r>
            <a:r>
              <a:rPr sz="1600" spc="-10" dirty="0">
                <a:latin typeface="Calibri"/>
                <a:cs typeface="Calibri"/>
              </a:rPr>
              <a:t>: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lang="en-US" sz="1600" spc="-10" dirty="0">
                <a:latin typeface="Calibri"/>
                <a:cs typeface="Calibri"/>
              </a:rPr>
              <a:t>tax reduction up to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5%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lang="en-US" sz="1600" spc="25" dirty="0">
                <a:latin typeface="Calibri"/>
                <a:cs typeface="Calibri"/>
              </a:rPr>
              <a:t>of the total annual turnover for donations</a:t>
            </a:r>
            <a:r>
              <a:rPr lang="en-US" sz="1600" spc="-30" dirty="0">
                <a:latin typeface="Calibri"/>
                <a:cs typeface="Calibri"/>
              </a:rPr>
              <a:t>, and up to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3%</a:t>
            </a:r>
            <a:r>
              <a:rPr lang="en-US" sz="1600" spc="-10" dirty="0">
                <a:latin typeface="Calibri"/>
                <a:cs typeface="Calibri"/>
              </a:rPr>
              <a:t> for sponsorships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10" dirty="0">
                <a:latin typeface="Calibri"/>
                <a:cs typeface="Calibri"/>
              </a:rPr>
              <a:t>Individual donors</a:t>
            </a:r>
            <a:r>
              <a:rPr sz="1600" spc="-10" dirty="0">
                <a:latin typeface="Calibri"/>
                <a:cs typeface="Calibri"/>
              </a:rPr>
              <a:t>: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lang="en-US" sz="1600" spc="-10" dirty="0">
                <a:latin typeface="Calibri"/>
                <a:cs typeface="Calibri"/>
              </a:rPr>
              <a:t>tax credit up to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20%</a:t>
            </a:r>
            <a:r>
              <a:rPr lang="en-US" sz="1600" spc="-10" dirty="0">
                <a:latin typeface="Calibri"/>
                <a:cs typeface="Calibri"/>
              </a:rPr>
              <a:t> of the annual personal income tax</a:t>
            </a:r>
            <a:r>
              <a:rPr lang="en-US" sz="1600" spc="35" dirty="0">
                <a:latin typeface="Calibri"/>
                <a:cs typeface="Calibri"/>
              </a:rPr>
              <a:t>, not more than</a:t>
            </a:r>
            <a:endParaRPr sz="1600" dirty="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24.000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lang="en-US" sz="1600" spc="-5" dirty="0">
                <a:latin typeface="Calibri"/>
                <a:cs typeface="Calibri"/>
              </a:rPr>
              <a:t>MKD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15" dirty="0">
                <a:latin typeface="Calibri"/>
                <a:cs typeface="Calibri"/>
              </a:rPr>
              <a:t>VAT exemption for SMS donations and tickets for charities</a:t>
            </a:r>
            <a:endParaRPr sz="160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15" dirty="0">
                <a:latin typeface="Calibri"/>
                <a:cs typeface="Calibri"/>
              </a:rPr>
              <a:t>Exemption from taxes on inheritance and property tax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(5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lang="en-US" sz="1600" spc="-20" dirty="0">
                <a:latin typeface="Calibri"/>
                <a:cs typeface="Calibri"/>
              </a:rPr>
              <a:t>years</a:t>
            </a:r>
            <a:r>
              <a:rPr sz="1600" spc="-20" dirty="0">
                <a:latin typeface="Calibri"/>
                <a:cs typeface="Calibri"/>
              </a:rPr>
              <a:t>.)</a:t>
            </a:r>
            <a:endParaRPr sz="1600" dirty="0">
              <a:latin typeface="Calibri"/>
              <a:cs typeface="Calibri"/>
            </a:endParaRPr>
          </a:p>
          <a:p>
            <a:pPr marL="299085" marR="611505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10" dirty="0">
                <a:latin typeface="Calibri"/>
                <a:cs typeface="Calibri"/>
              </a:rPr>
              <a:t>Burdensome administrative procedure with ex-ante contract for donation and certificate from the Ministry of Justice</a:t>
            </a:r>
            <a:endParaRPr sz="1600" dirty="0">
              <a:latin typeface="Calibri"/>
              <a:cs typeface="Calibri"/>
            </a:endParaRPr>
          </a:p>
          <a:p>
            <a:pPr marL="299085" marR="232410" indent="-287020">
              <a:lnSpc>
                <a:spcPct val="100000"/>
              </a:lnSpc>
              <a:spcBef>
                <a:spcPts val="38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1600" spc="-10" dirty="0">
                <a:latin typeface="Calibri"/>
                <a:cs typeface="Calibri"/>
              </a:rPr>
              <a:t>Facilitating the procedure during the pandemic for donations to institutions, but not to </a:t>
            </a:r>
            <a:r>
              <a:rPr lang="en-US" sz="1600" spc="-10" dirty="0" err="1">
                <a:latin typeface="Calibri"/>
                <a:cs typeface="Calibri"/>
              </a:rPr>
              <a:t>CSOs</a:t>
            </a:r>
            <a:endParaRPr sz="1600" dirty="0">
              <a:latin typeface="Calibri"/>
              <a:cs typeface="Calibri"/>
            </a:endParaRPr>
          </a:p>
          <a:p>
            <a:pPr marL="12700" marR="5080">
              <a:lnSpc>
                <a:spcPct val="101200"/>
              </a:lnSpc>
              <a:spcBef>
                <a:spcPts val="425"/>
              </a:spcBef>
            </a:pPr>
            <a:r>
              <a:rPr lang="en-US" sz="2000" b="1" spc="-10" dirty="0">
                <a:latin typeface="Calibri"/>
                <a:cs typeface="Calibri"/>
              </a:rPr>
              <a:t>Law on Profit Tax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–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lang="en-US" sz="1600" spc="-10" dirty="0">
                <a:latin typeface="Calibri"/>
                <a:cs typeface="Calibri"/>
              </a:rPr>
              <a:t>corporate donors in sports</a:t>
            </a:r>
            <a:r>
              <a:rPr sz="1600" spc="-5" dirty="0">
                <a:latin typeface="Calibri"/>
                <a:cs typeface="Calibri"/>
              </a:rPr>
              <a:t>;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lang="en-US" sz="1600" spc="-10" dirty="0">
                <a:latin typeface="Calibri"/>
                <a:cs typeface="Calibri"/>
              </a:rPr>
              <a:t>tax credit and up to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50%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lang="en-US" sz="1600" spc="20" dirty="0">
                <a:latin typeface="Calibri"/>
                <a:cs typeface="Calibri"/>
              </a:rPr>
              <a:t> of the profit tax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22620"/>
            <a:ext cx="8641080" cy="110947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9671D98D-953B-65C5-0D7B-EDFF9A0A283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1017" y="597535"/>
            <a:ext cx="3970783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-5" dirty="0">
                <a:solidFill>
                  <a:srgbClr val="C00000"/>
                </a:solidFill>
              </a:rPr>
              <a:t>Questions for discussion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1008684" y="1715211"/>
            <a:ext cx="7501255" cy="301428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99720" algn="l"/>
              </a:tabLst>
            </a:pPr>
            <a:r>
              <a:rPr lang="en-US" sz="2000" dirty="0"/>
              <a:t>What is the existing experience from the implementation of the tax incentives on the philanthropic giving</a:t>
            </a:r>
            <a:r>
              <a:rPr sz="2000" spc="-10" dirty="0">
                <a:latin typeface="Calibri"/>
                <a:cs typeface="Calibri"/>
              </a:rPr>
              <a:t>?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lang="en-US" sz="2000" dirty="0"/>
              <a:t>Are the </a:t>
            </a:r>
            <a:r>
              <a:rPr lang="en-US" sz="2000" dirty="0" err="1"/>
              <a:t>CSOs</a:t>
            </a:r>
            <a:r>
              <a:rPr lang="en-US" sz="2000" dirty="0"/>
              <a:t> experiencing challenges in their implementation and how to mitigate those challenges</a:t>
            </a:r>
            <a:r>
              <a:rPr sz="2000" spc="-5" dirty="0">
                <a:latin typeface="Calibri"/>
                <a:cs typeface="Calibri"/>
              </a:rPr>
              <a:t>?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750" dirty="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720" algn="l"/>
              </a:tabLst>
            </a:pPr>
            <a:r>
              <a:rPr lang="en-US" sz="2000" dirty="0"/>
              <a:t>Can the tax incentive be improved? Is there a need for additional tax benefits on donations to </a:t>
            </a:r>
            <a:r>
              <a:rPr lang="en-US" sz="2000" dirty="0" err="1"/>
              <a:t>CSOs</a:t>
            </a:r>
            <a:r>
              <a:rPr lang="en-US" sz="2000" dirty="0"/>
              <a:t> with Public Benefit Status (</a:t>
            </a:r>
            <a:r>
              <a:rPr lang="en-US" sz="2000" dirty="0" err="1"/>
              <a:t>PBO</a:t>
            </a:r>
            <a:r>
              <a:rPr lang="en-US" sz="2000" dirty="0"/>
              <a:t> status), multi-year donations etc</a:t>
            </a:r>
            <a:r>
              <a:rPr sz="2000" dirty="0">
                <a:latin typeface="Calibri"/>
                <a:cs typeface="Calibri"/>
              </a:rPr>
              <a:t>.?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52DE3D83-2D14-6779-3CD6-A6FB9D8C61D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5670" y="1711579"/>
            <a:ext cx="24726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800" spc="-5" dirty="0">
                <a:solidFill>
                  <a:srgbClr val="C00000"/>
                </a:solidFill>
              </a:rPr>
              <a:t>Thank You</a:t>
            </a:r>
            <a:r>
              <a:rPr sz="2800" spc="-20" dirty="0">
                <a:solidFill>
                  <a:srgbClr val="C00000"/>
                </a:solidFill>
              </a:rPr>
              <a:t>!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3149345" y="2735961"/>
            <a:ext cx="3085465" cy="1345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en-US" sz="2800" b="1" spc="-5" dirty="0" err="1">
                <a:latin typeface="Calibri"/>
                <a:cs typeface="Calibri"/>
              </a:rPr>
              <a:t>Nikica</a:t>
            </a:r>
            <a:r>
              <a:rPr sz="2800" b="1" spc="-35" dirty="0">
                <a:latin typeface="Calibri"/>
                <a:cs typeface="Calibri"/>
              </a:rPr>
              <a:t> </a:t>
            </a:r>
            <a:r>
              <a:rPr lang="en-US" sz="2800" b="1" spc="-20" dirty="0" err="1">
                <a:latin typeface="Calibri"/>
                <a:cs typeface="Calibri"/>
              </a:rPr>
              <a:t>Kusinikova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400" dirty="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2400" b="1" spc="-5" dirty="0">
                <a:latin typeface="Arial"/>
                <a:cs typeface="Arial"/>
              </a:rPr>
              <a:t>070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333482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03" y="0"/>
            <a:ext cx="7738872" cy="42214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459" y="5748527"/>
            <a:ext cx="8641080" cy="1109471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23</a:t>
            </a:fld>
            <a:endParaRPr dirty="0"/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FB7FF6DA-58C8-1D05-B689-39836D1E798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2671" y="5876544"/>
            <a:ext cx="1007363" cy="7315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492</TotalTime>
  <Words>2423</Words>
  <Application>Microsoft Office PowerPoint</Application>
  <PresentationFormat>On-screen Show (4:3)</PresentationFormat>
  <Paragraphs>289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Wingdings</vt:lpstr>
      <vt:lpstr>Office Theme</vt:lpstr>
      <vt:lpstr>Meeting with Civil Society Organizations</vt:lpstr>
      <vt:lpstr>Same, but different</vt:lpstr>
      <vt:lpstr>Key aspects of the tax treatment of CSOs</vt:lpstr>
      <vt:lpstr>INCOME TAXATION OF THE CSOs</vt:lpstr>
      <vt:lpstr>Comparative experience from EU and Western Balkans</vt:lpstr>
      <vt:lpstr>Comparative experience from EU  Economic activities</vt:lpstr>
      <vt:lpstr>Comparative experience from EU   Economic activities</vt:lpstr>
      <vt:lpstr>Examples</vt:lpstr>
      <vt:lpstr>Regulation in North Macedonia</vt:lpstr>
      <vt:lpstr>Questions for discussion</vt:lpstr>
      <vt:lpstr>VALUE ADDED TAX  (VAT)</vt:lpstr>
      <vt:lpstr>Comparative experience from EU and Western Balkans</vt:lpstr>
      <vt:lpstr>Examples</vt:lpstr>
      <vt:lpstr>Regulation in North Macedonia</vt:lpstr>
      <vt:lpstr>Questions for discussion</vt:lpstr>
      <vt:lpstr>TAX INCENTIVES ON PHILANTHROPIC GIVING</vt:lpstr>
      <vt:lpstr>Comparative experience from EU and Western Balkans</vt:lpstr>
      <vt:lpstr>Tax benefits for individual and corporate donors</vt:lpstr>
      <vt:lpstr>Examples</vt:lpstr>
      <vt:lpstr>Additional aspects</vt:lpstr>
      <vt:lpstr>Regulation in North Macedonia</vt:lpstr>
      <vt:lpstr>Questions for discussion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M Antonovs</dc:creator>
  <cp:lastModifiedBy>Author 2</cp:lastModifiedBy>
  <cp:revision>24</cp:revision>
  <dcterms:created xsi:type="dcterms:W3CDTF">2023-03-15T13:05:06Z</dcterms:created>
  <dcterms:modified xsi:type="dcterms:W3CDTF">2023-03-20T13:51:43Z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2023-03-14T00:00:00Z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2023-03-15T00:00:00Z</vt:filetime>
  </property>
</Properties>
</file>